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Lst>
  <p:notesMasterIdLst>
    <p:notesMasterId r:id="rId17"/>
  </p:notesMasterIdLst>
  <p:sldIdLst>
    <p:sldId id="256" r:id="rId5"/>
    <p:sldId id="257" r:id="rId6"/>
    <p:sldId id="258" r:id="rId7"/>
    <p:sldId id="269" r:id="rId8"/>
    <p:sldId id="268" r:id="rId9"/>
    <p:sldId id="271" r:id="rId10"/>
    <p:sldId id="260" r:id="rId11"/>
    <p:sldId id="270" r:id="rId12"/>
    <p:sldId id="266" r:id="rId13"/>
    <p:sldId id="267" r:id="rId14"/>
    <p:sldId id="265" r:id="rId15"/>
    <p:sldId id="259" r:id="rId16"/>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24"/>
  </p:normalViewPr>
  <p:slideViewPr>
    <p:cSldViewPr>
      <p:cViewPr>
        <p:scale>
          <a:sx n="84" d="100"/>
          <a:sy n="84" d="100"/>
        </p:scale>
        <p:origin x="-2109" y="-441"/>
      </p:cViewPr>
      <p:guideLst>
        <p:guide orient="horz" pos="2448"/>
        <p:guide pos="3168"/>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FEDB6-AD0D-B749-91B3-E66074942279}" type="doc">
      <dgm:prSet loTypeId="urn:microsoft.com/office/officeart/2005/8/layout/venn1" loCatId="" qsTypeId="urn:microsoft.com/office/officeart/2005/8/quickstyle/simple4" qsCatId="simple" csTypeId="urn:microsoft.com/office/officeart/2005/8/colors/accent1_2" csCatId="accent1" phldr="1"/>
      <dgm:spPr/>
    </dgm:pt>
    <dgm:pt modelId="{AFC79918-5B19-494E-B3B3-75226B3CCBF9}">
      <dgm:prSet phldrT="[Text]" phldr="1"/>
      <dgm:spPr/>
      <dgm:t>
        <a:bodyPr/>
        <a:lstStyle/>
        <a:p>
          <a:endParaRPr lang="en-US" dirty="0">
            <a:noFill/>
          </a:endParaRPr>
        </a:p>
      </dgm:t>
    </dgm:pt>
    <dgm:pt modelId="{E370C6F7-BE6C-5944-984A-F8FEC5E9C500}" type="parTrans" cxnId="{9C732A60-8316-FA4A-9EC0-40230108062D}">
      <dgm:prSet/>
      <dgm:spPr/>
      <dgm:t>
        <a:bodyPr/>
        <a:lstStyle/>
        <a:p>
          <a:endParaRPr lang="en-US">
            <a:noFill/>
          </a:endParaRPr>
        </a:p>
      </dgm:t>
    </dgm:pt>
    <dgm:pt modelId="{D867D544-0F9F-1E40-A2EA-045B9581E17D}" type="sibTrans" cxnId="{9C732A60-8316-FA4A-9EC0-40230108062D}">
      <dgm:prSet/>
      <dgm:spPr/>
      <dgm:t>
        <a:bodyPr/>
        <a:lstStyle/>
        <a:p>
          <a:endParaRPr lang="en-US">
            <a:noFill/>
          </a:endParaRPr>
        </a:p>
      </dgm:t>
    </dgm:pt>
    <dgm:pt modelId="{22F8FA87-731F-174C-8C18-8ADD8A4CFE6B}">
      <dgm:prSet phldrT="[Text]" phldr="1"/>
      <dgm:spPr/>
      <dgm:t>
        <a:bodyPr/>
        <a:lstStyle/>
        <a:p>
          <a:endParaRPr lang="en-US" dirty="0">
            <a:noFill/>
          </a:endParaRPr>
        </a:p>
      </dgm:t>
    </dgm:pt>
    <dgm:pt modelId="{50045D13-1A80-D243-B112-48A0CFF1BD7F}" type="parTrans" cxnId="{B5EF56F7-9A09-5B46-AD0A-2D7A0A8E5104}">
      <dgm:prSet/>
      <dgm:spPr/>
      <dgm:t>
        <a:bodyPr/>
        <a:lstStyle/>
        <a:p>
          <a:endParaRPr lang="en-US">
            <a:noFill/>
          </a:endParaRPr>
        </a:p>
      </dgm:t>
    </dgm:pt>
    <dgm:pt modelId="{3F6E5EA9-2890-3B43-9C7A-BBAED576D3EE}" type="sibTrans" cxnId="{B5EF56F7-9A09-5B46-AD0A-2D7A0A8E5104}">
      <dgm:prSet/>
      <dgm:spPr/>
      <dgm:t>
        <a:bodyPr/>
        <a:lstStyle/>
        <a:p>
          <a:endParaRPr lang="en-US">
            <a:noFill/>
          </a:endParaRPr>
        </a:p>
      </dgm:t>
    </dgm:pt>
    <dgm:pt modelId="{D8227389-3111-AC44-8045-DD6D64246A10}" type="pres">
      <dgm:prSet presAssocID="{CCBFEDB6-AD0D-B749-91B3-E66074942279}" presName="compositeShape" presStyleCnt="0">
        <dgm:presLayoutVars>
          <dgm:chMax val="7"/>
          <dgm:dir/>
          <dgm:resizeHandles val="exact"/>
        </dgm:presLayoutVars>
      </dgm:prSet>
      <dgm:spPr/>
    </dgm:pt>
    <dgm:pt modelId="{F44A5071-D9B7-1347-9175-03F0ADFFAB8B}" type="pres">
      <dgm:prSet presAssocID="{AFC79918-5B19-494E-B3B3-75226B3CCBF9}" presName="circ1" presStyleLbl="vennNode1" presStyleIdx="0" presStyleCnt="2" custScaleX="106336" custScaleY="102198" custLinFactNeighborX="6605" custLinFactNeighborY="-346"/>
      <dgm:spPr/>
      <dgm:t>
        <a:bodyPr/>
        <a:lstStyle/>
        <a:p>
          <a:endParaRPr lang="en-US"/>
        </a:p>
      </dgm:t>
    </dgm:pt>
    <dgm:pt modelId="{60261108-AE6A-1D45-8E74-AB7557D9B34A}" type="pres">
      <dgm:prSet presAssocID="{AFC79918-5B19-494E-B3B3-75226B3CCBF9}" presName="circ1Tx" presStyleLbl="revTx" presStyleIdx="0" presStyleCnt="0">
        <dgm:presLayoutVars>
          <dgm:chMax val="0"/>
          <dgm:chPref val="0"/>
          <dgm:bulletEnabled val="1"/>
        </dgm:presLayoutVars>
      </dgm:prSet>
      <dgm:spPr/>
      <dgm:t>
        <a:bodyPr/>
        <a:lstStyle/>
        <a:p>
          <a:endParaRPr lang="en-US"/>
        </a:p>
      </dgm:t>
    </dgm:pt>
    <dgm:pt modelId="{F6571A10-9879-524A-9544-97A61F9A8F77}" type="pres">
      <dgm:prSet presAssocID="{22F8FA87-731F-174C-8C18-8ADD8A4CFE6B}" presName="circ2" presStyleLbl="vennNode1" presStyleIdx="1" presStyleCnt="2" custScaleX="112672" custScaleY="105152" custLinFactNeighborX="-1746" custLinFactNeighborY="-346"/>
      <dgm:spPr/>
      <dgm:t>
        <a:bodyPr/>
        <a:lstStyle/>
        <a:p>
          <a:endParaRPr lang="en-US"/>
        </a:p>
      </dgm:t>
    </dgm:pt>
    <dgm:pt modelId="{D09F4D89-5D45-D441-86F0-FE33582B85CE}" type="pres">
      <dgm:prSet presAssocID="{22F8FA87-731F-174C-8C18-8ADD8A4CFE6B}" presName="circ2Tx" presStyleLbl="revTx" presStyleIdx="0" presStyleCnt="0">
        <dgm:presLayoutVars>
          <dgm:chMax val="0"/>
          <dgm:chPref val="0"/>
          <dgm:bulletEnabled val="1"/>
        </dgm:presLayoutVars>
      </dgm:prSet>
      <dgm:spPr/>
      <dgm:t>
        <a:bodyPr/>
        <a:lstStyle/>
        <a:p>
          <a:endParaRPr lang="en-US"/>
        </a:p>
      </dgm:t>
    </dgm:pt>
  </dgm:ptLst>
  <dgm:cxnLst>
    <dgm:cxn modelId="{3F165AEC-555C-584D-859C-DA162978B547}" type="presOf" srcId="{AFC79918-5B19-494E-B3B3-75226B3CCBF9}" destId="{F44A5071-D9B7-1347-9175-03F0ADFFAB8B}" srcOrd="0" destOrd="0" presId="urn:microsoft.com/office/officeart/2005/8/layout/venn1"/>
    <dgm:cxn modelId="{B5EF56F7-9A09-5B46-AD0A-2D7A0A8E5104}" srcId="{CCBFEDB6-AD0D-B749-91B3-E66074942279}" destId="{22F8FA87-731F-174C-8C18-8ADD8A4CFE6B}" srcOrd="1" destOrd="0" parTransId="{50045D13-1A80-D243-B112-48A0CFF1BD7F}" sibTransId="{3F6E5EA9-2890-3B43-9C7A-BBAED576D3EE}"/>
    <dgm:cxn modelId="{79655D42-6A6D-2F45-B486-DA3591E492F2}" type="presOf" srcId="{22F8FA87-731F-174C-8C18-8ADD8A4CFE6B}" destId="{D09F4D89-5D45-D441-86F0-FE33582B85CE}" srcOrd="1" destOrd="0" presId="urn:microsoft.com/office/officeart/2005/8/layout/venn1"/>
    <dgm:cxn modelId="{135A2ACD-EC81-7A47-8054-D7263AA15B7A}" type="presOf" srcId="{CCBFEDB6-AD0D-B749-91B3-E66074942279}" destId="{D8227389-3111-AC44-8045-DD6D64246A10}" srcOrd="0" destOrd="0" presId="urn:microsoft.com/office/officeart/2005/8/layout/venn1"/>
    <dgm:cxn modelId="{41BE59CE-518E-2043-A51D-A438A834424A}" type="presOf" srcId="{AFC79918-5B19-494E-B3B3-75226B3CCBF9}" destId="{60261108-AE6A-1D45-8E74-AB7557D9B34A}" srcOrd="1" destOrd="0" presId="urn:microsoft.com/office/officeart/2005/8/layout/venn1"/>
    <dgm:cxn modelId="{4FB8AEEB-FC44-8A43-B731-390B4AA3498D}" type="presOf" srcId="{22F8FA87-731F-174C-8C18-8ADD8A4CFE6B}" destId="{F6571A10-9879-524A-9544-97A61F9A8F77}" srcOrd="0" destOrd="0" presId="urn:microsoft.com/office/officeart/2005/8/layout/venn1"/>
    <dgm:cxn modelId="{9C732A60-8316-FA4A-9EC0-40230108062D}" srcId="{CCBFEDB6-AD0D-B749-91B3-E66074942279}" destId="{AFC79918-5B19-494E-B3B3-75226B3CCBF9}" srcOrd="0" destOrd="0" parTransId="{E370C6F7-BE6C-5944-984A-F8FEC5E9C500}" sibTransId="{D867D544-0F9F-1E40-A2EA-045B9581E17D}"/>
    <dgm:cxn modelId="{3A679BD0-B270-7E43-A540-957A6589F0BE}" type="presParOf" srcId="{D8227389-3111-AC44-8045-DD6D64246A10}" destId="{F44A5071-D9B7-1347-9175-03F0ADFFAB8B}" srcOrd="0" destOrd="0" presId="urn:microsoft.com/office/officeart/2005/8/layout/venn1"/>
    <dgm:cxn modelId="{137E9E16-3463-4445-ACB7-077C6B4199AB}" type="presParOf" srcId="{D8227389-3111-AC44-8045-DD6D64246A10}" destId="{60261108-AE6A-1D45-8E74-AB7557D9B34A}" srcOrd="1" destOrd="0" presId="urn:microsoft.com/office/officeart/2005/8/layout/venn1"/>
    <dgm:cxn modelId="{0084585B-15EB-D34A-837E-8B0FEFD8B858}" type="presParOf" srcId="{D8227389-3111-AC44-8045-DD6D64246A10}" destId="{F6571A10-9879-524A-9544-97A61F9A8F77}" srcOrd="2" destOrd="0" presId="urn:microsoft.com/office/officeart/2005/8/layout/venn1"/>
    <dgm:cxn modelId="{F7676FAB-2B22-B44F-AFD6-526CEC8BB594}" type="presParOf" srcId="{D8227389-3111-AC44-8045-DD6D64246A10}" destId="{D09F4D89-5D45-D441-86F0-FE33582B85CE}"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A5071-D9B7-1347-9175-03F0ADFFAB8B}">
      <dsp:nvSpPr>
        <dsp:cNvPr id="0" name=""/>
        <dsp:cNvSpPr/>
      </dsp:nvSpPr>
      <dsp:spPr>
        <a:xfrm>
          <a:off x="304774" y="177794"/>
          <a:ext cx="5486408" cy="5272907"/>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noFill/>
          </a:endParaRPr>
        </a:p>
      </dsp:txBody>
      <dsp:txXfrm>
        <a:off x="1070894" y="799583"/>
        <a:ext cx="3163334" cy="4029329"/>
      </dsp:txXfrm>
    </dsp:sp>
    <dsp:sp modelId="{F6571A10-9879-524A-9544-97A61F9A8F77}">
      <dsp:nvSpPr>
        <dsp:cNvPr id="0" name=""/>
        <dsp:cNvSpPr/>
      </dsp:nvSpPr>
      <dsp:spPr>
        <a:xfrm>
          <a:off x="3429011" y="101588"/>
          <a:ext cx="5813314" cy="5425319"/>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noFill/>
          </a:endParaRPr>
        </a:p>
      </dsp:txBody>
      <dsp:txXfrm>
        <a:off x="5078735" y="741350"/>
        <a:ext cx="3351820" cy="414579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02C03-81A4-49DF-ADAF-A08C9B0E04AF}" type="datetimeFigureOut">
              <a:rPr lang="en-US" smtClean="0"/>
              <a:t>9/13/2016</a:t>
            </a:fld>
            <a:endParaRPr lang="en-US" dirty="0"/>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8EBB6-7642-4308-934E-6C7840652097}" type="slidenum">
              <a:rPr lang="en-US" smtClean="0"/>
              <a:t>‹#›</a:t>
            </a:fld>
            <a:endParaRPr lang="en-US" dirty="0"/>
          </a:p>
        </p:txBody>
      </p:sp>
    </p:spTree>
    <p:extLst>
      <p:ext uri="{BB962C8B-B14F-4D97-AF65-F5344CB8AC3E}">
        <p14:creationId xmlns:p14="http://schemas.microsoft.com/office/powerpoint/2010/main" val="17309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U.S. Constitution establishes a government based on federalism: the sharing of powers between the U.S. federal government and the individual state and local governments</a:t>
            </a:r>
          </a:p>
        </p:txBody>
      </p:sp>
      <p:sp>
        <p:nvSpPr>
          <p:cNvPr id="4" name="Slide Number Placeholder 3"/>
          <p:cNvSpPr>
            <a:spLocks noGrp="1"/>
          </p:cNvSpPr>
          <p:nvPr>
            <p:ph type="sldNum" sz="quarter" idx="10"/>
          </p:nvPr>
        </p:nvSpPr>
        <p:spPr/>
        <p:txBody>
          <a:bodyPr/>
          <a:lstStyle/>
          <a:p>
            <a:fld id="{F6C8EBB6-7642-4308-934E-6C7840652097}" type="slidenum">
              <a:rPr lang="en-US" smtClean="0"/>
              <a:t>2</a:t>
            </a:fld>
            <a:endParaRPr lang="en-US" dirty="0"/>
          </a:p>
        </p:txBody>
      </p:sp>
    </p:spTree>
    <p:extLst>
      <p:ext uri="{BB962C8B-B14F-4D97-AF65-F5344CB8AC3E}">
        <p14:creationId xmlns:p14="http://schemas.microsoft.com/office/powerpoint/2010/main" val="293671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itchFamily="34" charset="0"/>
              <a:buChar char="•"/>
            </a:pPr>
            <a:r>
              <a:rPr lang="en-US" dirty="0" smtClean="0"/>
              <a:t>The Constitution made for a stronger federal government</a:t>
            </a:r>
          </a:p>
          <a:p>
            <a:pPr lvl="1">
              <a:buFont typeface="Arial" pitchFamily="34" charset="0"/>
              <a:buChar char="•"/>
            </a:pPr>
            <a:r>
              <a:rPr lang="en-US" dirty="0" smtClean="0"/>
              <a:t>Most Americans have more daily contact with their state and local governments than with the federal government</a:t>
            </a:r>
          </a:p>
        </p:txBody>
      </p:sp>
      <p:sp>
        <p:nvSpPr>
          <p:cNvPr id="4" name="Slide Number Placeholder 3"/>
          <p:cNvSpPr>
            <a:spLocks noGrp="1"/>
          </p:cNvSpPr>
          <p:nvPr>
            <p:ph type="sldNum" sz="quarter" idx="10"/>
          </p:nvPr>
        </p:nvSpPr>
        <p:spPr/>
        <p:txBody>
          <a:bodyPr/>
          <a:lstStyle/>
          <a:p>
            <a:fld id="{F6C8EBB6-7642-4308-934E-6C7840652097}" type="slidenum">
              <a:rPr lang="en-US" smtClean="0"/>
              <a:t>3</a:t>
            </a:fld>
            <a:endParaRPr lang="en-US" dirty="0"/>
          </a:p>
        </p:txBody>
      </p:sp>
    </p:spTree>
    <p:extLst>
      <p:ext uri="{BB962C8B-B14F-4D97-AF65-F5344CB8AC3E}">
        <p14:creationId xmlns:p14="http://schemas.microsoft.com/office/powerpoint/2010/main" val="92809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itchFamily="34" charset="0"/>
              <a:buNone/>
            </a:pPr>
            <a:r>
              <a:rPr lang="en-US" sz="1200" b="0" i="0" kern="1200" dirty="0" smtClean="0">
                <a:solidFill>
                  <a:schemeClr val="tx1"/>
                </a:solidFill>
                <a:effectLst/>
                <a:latin typeface="+mn-lt"/>
                <a:ea typeface="+mn-ea"/>
                <a:cs typeface="+mn-cs"/>
              </a:rPr>
              <a:t>In contrast to state and local public health agencies, the federal government has a limited role in the direct delivery of essential public health services. Nevertheless, it plays a crucial role in protecting and improving the health of the population by providing leadership in setting health goals, policies, and standards, especially through its regulatory powers. It also contributes operational and financial resources: to assure financing of health care for vulnerable populations through Medicare, Medicaid, Community and Migrant Health Centers, and IHS programs; to finance research and higher education; and to support development of the scientific and technological tools needed to improve the effectiveness of the public health infrastructure at all levels.</a:t>
            </a:r>
            <a:endParaRPr lang="en-US" dirty="0" smtClean="0"/>
          </a:p>
        </p:txBody>
      </p:sp>
      <p:sp>
        <p:nvSpPr>
          <p:cNvPr id="4" name="Slide Number Placeholder 3"/>
          <p:cNvSpPr>
            <a:spLocks noGrp="1"/>
          </p:cNvSpPr>
          <p:nvPr>
            <p:ph type="sldNum" sz="quarter" idx="10"/>
          </p:nvPr>
        </p:nvSpPr>
        <p:spPr/>
        <p:txBody>
          <a:bodyPr/>
          <a:lstStyle/>
          <a:p>
            <a:fld id="{F6C8EBB6-7642-4308-934E-6C78406520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2809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itchFamily="34" charset="0"/>
              <a:buNone/>
            </a:pPr>
            <a:r>
              <a:rPr lang="en-US" sz="1200" b="0" i="0" kern="1200" dirty="0" smtClean="0">
                <a:solidFill>
                  <a:schemeClr val="tx1"/>
                </a:solidFill>
                <a:effectLst/>
                <a:latin typeface="+mn-lt"/>
                <a:ea typeface="+mn-ea"/>
                <a:cs typeface="+mn-cs"/>
              </a:rPr>
              <a:t>In contrast to state and local public health agencies, the federal government has a limited role in the direct delivery of essential public health services. Nevertheless, it plays a crucial role in protecting and improving the health of the population by providing leadership in setting health goals, policies, and standards, especially through its regulatory powers. It also contributes operational and financial resources: to assure financing of health care for vulnerable populations through Medicare, Medicaid, Community and Migrant Health Centers, and IHS programs; to finance research and higher education; and to support development of the scientific and technological tools needed to improve the effectiveness of the public health infrastructure at all levels.</a:t>
            </a:r>
            <a:endParaRPr lang="en-US" dirty="0" smtClean="0"/>
          </a:p>
        </p:txBody>
      </p:sp>
      <p:sp>
        <p:nvSpPr>
          <p:cNvPr id="4" name="Slide Number Placeholder 3"/>
          <p:cNvSpPr>
            <a:spLocks noGrp="1"/>
          </p:cNvSpPr>
          <p:nvPr>
            <p:ph type="sldNum" sz="quarter" idx="10"/>
          </p:nvPr>
        </p:nvSpPr>
        <p:spPr/>
        <p:txBody>
          <a:bodyPr/>
          <a:lstStyle/>
          <a:p>
            <a:fld id="{F6C8EBB6-7642-4308-934E-6C784065209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67669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F6C8EBB6-7642-4308-934E-6C784065209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2809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4"/>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134570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18446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3" y="311258"/>
            <a:ext cx="2488407"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3" y="311258"/>
            <a:ext cx="7301071"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46221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4"/>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389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452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596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1813562"/>
            <a:ext cx="4894738"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2" y="1813562"/>
            <a:ext cx="4894739"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0905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363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376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6341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6" y="309458"/>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8"/>
            <a:ext cx="3309144" cy="5316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908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1180752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2670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8056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3" y="311258"/>
            <a:ext cx="2488407"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3" y="311258"/>
            <a:ext cx="7301071"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3906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4"/>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2052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5410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782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1813562"/>
            <a:ext cx="4894738"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2" y="1813562"/>
            <a:ext cx="4894739"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1989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270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15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0434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2323549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6" y="309458"/>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8"/>
            <a:ext cx="3309144" cy="5316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0224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221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0897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3" y="311258"/>
            <a:ext cx="2488407"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3" y="311258"/>
            <a:ext cx="7301071"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7639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4"/>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2445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1866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1393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1813562"/>
            <a:ext cx="4894738"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2" y="1813562"/>
            <a:ext cx="4894739"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050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4550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921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1813562"/>
            <a:ext cx="4894738"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2" y="1813562"/>
            <a:ext cx="4894739" cy="512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4260591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0367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6" y="309458"/>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8"/>
            <a:ext cx="3309144" cy="5316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5025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1276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3127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3" y="311258"/>
            <a:ext cx="2488407"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3" y="311258"/>
            <a:ext cx="7301071"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5274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3291213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73663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82858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6" y="309458"/>
            <a:ext cx="5622925" cy="6633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8"/>
            <a:ext cx="3309144" cy="5316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514387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90D180-E888-44B6-8FBB-6117B3524A9C}" type="datetimeFigureOut">
              <a:rPr lang="en-US" smtClean="0"/>
              <a:t>9/13/2016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7FFB4-8E33-4307-A841-57F7DF1878F1}" type="slidenum">
              <a:rPr lang="en-US" smtClean="0"/>
              <a:t>‹#›</a:t>
            </a:fld>
            <a:endParaRPr lang="en-US" dirty="0"/>
          </a:p>
        </p:txBody>
      </p:sp>
    </p:spTree>
    <p:extLst>
      <p:ext uri="{BB962C8B-B14F-4D97-AF65-F5344CB8AC3E}">
        <p14:creationId xmlns:p14="http://schemas.microsoft.com/office/powerpoint/2010/main" val="3988911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5"/>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fld id="{0B90D180-E888-44B6-8FBB-6117B3524A9C}" type="datetimeFigureOut">
              <a:rPr lang="en-US" smtClean="0"/>
              <a:t>9/13/2016</a:t>
            </a:fld>
            <a:endParaRPr lang="en-US" dirty="0"/>
          </a:p>
        </p:txBody>
      </p:sp>
      <p:sp>
        <p:nvSpPr>
          <p:cNvPr id="5" name="Footer Placeholder 4"/>
          <p:cNvSpPr>
            <a:spLocks noGrp="1"/>
          </p:cNvSpPr>
          <p:nvPr>
            <p:ph type="ftr" sz="quarter" idx="3"/>
          </p:nvPr>
        </p:nvSpPr>
        <p:spPr>
          <a:xfrm>
            <a:off x="3436620" y="7203865"/>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208520" y="7203865"/>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087FFB4-8E33-4307-A841-57F7DF1878F1}" type="slidenum">
              <a:rPr lang="en-US" smtClean="0"/>
              <a:t>‹#›</a:t>
            </a:fld>
            <a:endParaRPr lang="en-US" dirty="0"/>
          </a:p>
        </p:txBody>
      </p:sp>
    </p:spTree>
    <p:extLst>
      <p:ext uri="{BB962C8B-B14F-4D97-AF65-F5344CB8AC3E}">
        <p14:creationId xmlns:p14="http://schemas.microsoft.com/office/powerpoint/2010/main" val="145013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5"/>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436620" y="7203865"/>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208520" y="7203865"/>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293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5"/>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436620" y="7203865"/>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208520" y="7203865"/>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4180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5"/>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fld id="{0B90D180-E888-44B6-8FBB-6117B3524A9C}" type="datetimeFigureOut">
              <a:rPr lang="en-US" smtClean="0">
                <a:solidFill>
                  <a:prstClr val="black">
                    <a:tint val="75000"/>
                  </a:prstClr>
                </a:solidFill>
              </a:rPr>
              <a:pPr/>
              <a:t>9/13/2016</a:t>
            </a:fld>
            <a:endParaRPr lang="en-US" dirty="0">
              <a:solidFill>
                <a:prstClr val="black">
                  <a:tint val="75000"/>
                </a:prstClr>
              </a:solidFill>
            </a:endParaRPr>
          </a:p>
        </p:txBody>
      </p:sp>
      <p:sp>
        <p:nvSpPr>
          <p:cNvPr id="5" name="Footer Placeholder 4"/>
          <p:cNvSpPr>
            <a:spLocks noGrp="1"/>
          </p:cNvSpPr>
          <p:nvPr>
            <p:ph type="ftr" sz="quarter" idx="3"/>
          </p:nvPr>
        </p:nvSpPr>
        <p:spPr>
          <a:xfrm>
            <a:off x="3436620" y="7203865"/>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208520" y="7203865"/>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087FFB4-8E33-4307-A841-57F7DF1878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0378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4.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3.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tif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Toolkit #6:</a:t>
            </a:r>
            <a:br>
              <a:rPr lang="en-US" dirty="0" smtClean="0"/>
            </a:br>
            <a:r>
              <a:rPr lang="en-US" dirty="0" smtClean="0"/>
              <a:t>State vs. Federal Government</a:t>
            </a:r>
            <a:endParaRPr lang="en-US" dirty="0"/>
          </a:p>
        </p:txBody>
      </p:sp>
      <p:sp>
        <p:nvSpPr>
          <p:cNvPr id="3" name="Subtitle 2"/>
          <p:cNvSpPr>
            <a:spLocks noGrp="1"/>
          </p:cNvSpPr>
          <p:nvPr>
            <p:ph type="subTitle" idx="1"/>
          </p:nvPr>
        </p:nvSpPr>
        <p:spPr/>
        <p:txBody>
          <a:bodyPr/>
          <a:lstStyle/>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594980461"/>
      </p:ext>
    </p:extLst>
  </p:cSld>
  <p:clrMapOvr>
    <a:masterClrMapping/>
  </p:clrMapOvr>
  <mc:AlternateContent xmlns:mc="http://schemas.openxmlformats.org/markup-compatibility/2006" xmlns:p14="http://schemas.microsoft.com/office/powerpoint/2010/main">
    <mc:Choice Requires="p14">
      <p:transition spd="slow" p14:dur="2000" advTm="14680"/>
    </mc:Choice>
    <mc:Fallback xmlns="">
      <p:transition spd="slow" advTm="1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6324600" cy="1219200"/>
          </a:xfrm>
        </p:spPr>
        <p:txBody>
          <a:bodyPr>
            <a:normAutofit fontScale="90000"/>
          </a:bodyPr>
          <a:lstStyle/>
          <a:p>
            <a:r>
              <a:rPr lang="en-US" dirty="0" smtClean="0"/>
              <a:t>How Federal &amp; State Governments Work Together</a:t>
            </a:r>
            <a:endParaRPr lang="en-US" dirty="0"/>
          </a:p>
        </p:txBody>
      </p:sp>
      <p:sp>
        <p:nvSpPr>
          <p:cNvPr id="3" name="Content Placeholder 2"/>
          <p:cNvSpPr>
            <a:spLocks noGrp="1"/>
          </p:cNvSpPr>
          <p:nvPr>
            <p:ph idx="1"/>
          </p:nvPr>
        </p:nvSpPr>
        <p:spPr>
          <a:xfrm>
            <a:off x="1219200" y="1813562"/>
            <a:ext cx="8336280" cy="5129425"/>
          </a:xfrm>
        </p:spPr>
        <p:txBody>
          <a:bodyPr>
            <a:normAutofit/>
          </a:bodyPr>
          <a:lstStyle/>
          <a:p>
            <a:r>
              <a:rPr lang="en-US" dirty="0" smtClean="0"/>
              <a:t>States rely on the federal government to help fund many health care services</a:t>
            </a:r>
          </a:p>
          <a:p>
            <a:r>
              <a:rPr lang="en-US" dirty="0" smtClean="0"/>
              <a:t>Federal funding is not “free”, as it often requires states to meet certain requirements</a:t>
            </a:r>
          </a:p>
          <a:p>
            <a:r>
              <a:rPr lang="en-US" dirty="0" smtClean="0"/>
              <a:t>The federal government does not always want to apply a single standard to everyone, so it allows each state flexibility to implement health laws based on their needs (e.g., a sicker population, more elderly citizens, etc.). </a:t>
            </a:r>
          </a:p>
          <a:p>
            <a:endParaRPr lang="en-US"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487185212"/>
      </p:ext>
    </p:extLst>
  </p:cSld>
  <p:clrMapOvr>
    <a:masterClrMapping/>
  </p:clrMapOvr>
  <mc:AlternateContent xmlns:mc="http://schemas.openxmlformats.org/markup-compatibility/2006" xmlns:p14="http://schemas.microsoft.com/office/powerpoint/2010/main">
    <mc:Choice Requires="p14">
      <p:transition spd="slow" p14:dur="2000" advTm="35913"/>
    </mc:Choice>
    <mc:Fallback xmlns="">
      <p:transition spd="slow" advTm="35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11256"/>
            <a:ext cx="6096000" cy="1060344"/>
          </a:xfrm>
        </p:spPr>
        <p:txBody>
          <a:bodyPr>
            <a:normAutofit fontScale="90000"/>
          </a:bodyPr>
          <a:lstStyle/>
          <a:p>
            <a:r>
              <a:rPr lang="en-US" dirty="0" smtClean="0"/>
              <a:t>Example: Newborn Screening</a:t>
            </a:r>
            <a:endParaRPr lang="en-US" dirty="0"/>
          </a:p>
        </p:txBody>
      </p:sp>
      <p:sp>
        <p:nvSpPr>
          <p:cNvPr id="3" name="Content Placeholder 2"/>
          <p:cNvSpPr>
            <a:spLocks noGrp="1"/>
          </p:cNvSpPr>
          <p:nvPr>
            <p:ph idx="1"/>
          </p:nvPr>
        </p:nvSpPr>
        <p:spPr>
          <a:xfrm>
            <a:off x="1219200" y="1813562"/>
            <a:ext cx="8336280" cy="5129425"/>
          </a:xfrm>
        </p:spPr>
        <p:txBody>
          <a:bodyPr>
            <a:normAutofit/>
          </a:bodyPr>
          <a:lstStyle/>
          <a:p>
            <a:pPr lvl="1">
              <a:buFont typeface="Arial" pitchFamily="34" charset="0"/>
              <a:buChar char="•"/>
            </a:pPr>
            <a:r>
              <a:rPr lang="en-US" dirty="0"/>
              <a:t>The federal government </a:t>
            </a:r>
            <a:r>
              <a:rPr lang="en-US" dirty="0" smtClean="0"/>
              <a:t>provides funding for newborn screening to states but does not mandate which diseases are included </a:t>
            </a:r>
          </a:p>
          <a:p>
            <a:pPr lvl="1">
              <a:buFont typeface="Arial" pitchFamily="34" charset="0"/>
              <a:buChar char="•"/>
            </a:pPr>
            <a:r>
              <a:rPr lang="en-US" dirty="0"/>
              <a:t>S</a:t>
            </a:r>
            <a:r>
              <a:rPr lang="en-US" dirty="0" smtClean="0"/>
              <a:t>creening </a:t>
            </a:r>
            <a:r>
              <a:rPr lang="en-US" dirty="0"/>
              <a:t>requirements vary from state to state and are determined by individual state public health </a:t>
            </a:r>
            <a:r>
              <a:rPr lang="en-US" dirty="0" smtClean="0"/>
              <a:t>departments</a:t>
            </a:r>
          </a:p>
          <a:p>
            <a:pPr lvl="1">
              <a:buFont typeface="Arial" pitchFamily="34" charset="0"/>
              <a:buChar char="•"/>
            </a:pPr>
            <a:r>
              <a:rPr lang="en-US" dirty="0" smtClean="0"/>
              <a:t>State </a:t>
            </a:r>
            <a:r>
              <a:rPr lang="en-US" dirty="0"/>
              <a:t>public health agencies face the challenge of financing newborn screening </a:t>
            </a:r>
            <a:r>
              <a:rPr lang="en-US" dirty="0" smtClean="0"/>
              <a:t>systems</a:t>
            </a:r>
            <a:r>
              <a:rPr lang="en-US" dirty="0"/>
              <a:t>:</a:t>
            </a:r>
            <a:endParaRPr lang="en-US" dirty="0" smtClean="0"/>
          </a:p>
          <a:p>
            <a:pPr lvl="2"/>
            <a:r>
              <a:rPr lang="en-US" dirty="0" smtClean="0"/>
              <a:t>Paying for additional </a:t>
            </a:r>
            <a:r>
              <a:rPr lang="en-US" dirty="0"/>
              <a:t>tests and </a:t>
            </a:r>
            <a:r>
              <a:rPr lang="en-US" dirty="0" smtClean="0"/>
              <a:t>equipment </a:t>
            </a:r>
          </a:p>
          <a:p>
            <a:pPr lvl="2"/>
            <a:r>
              <a:rPr lang="en-US" dirty="0" smtClean="0"/>
              <a:t>Skilled staff </a:t>
            </a:r>
          </a:p>
          <a:p>
            <a:pPr lvl="2"/>
            <a:r>
              <a:rPr lang="en-US" dirty="0" smtClean="0"/>
              <a:t>More </a:t>
            </a:r>
            <a:r>
              <a:rPr lang="en-US" dirty="0"/>
              <a:t>effective follow-up with </a:t>
            </a:r>
            <a:r>
              <a:rPr lang="en-US" dirty="0" smtClean="0"/>
              <a:t>families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684794166"/>
      </p:ext>
    </p:extLst>
  </p:cSld>
  <p:clrMapOvr>
    <a:masterClrMapping/>
  </p:clrMapOvr>
  <mc:AlternateContent xmlns:mc="http://schemas.openxmlformats.org/markup-compatibility/2006" xmlns:p14="http://schemas.microsoft.com/office/powerpoint/2010/main">
    <mc:Choice Requires="p14">
      <p:transition spd="slow" p14:dur="2000" advTm="39464"/>
    </mc:Choice>
    <mc:Fallback xmlns="">
      <p:transition spd="slow" advTm="3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311256"/>
            <a:ext cx="6431280" cy="1295400"/>
          </a:xfrm>
        </p:spPr>
        <p:txBody>
          <a:bodyPr/>
          <a:lstStyle/>
          <a:p>
            <a:r>
              <a:rPr lang="en-US" dirty="0" smtClean="0">
                <a:solidFill>
                  <a:schemeClr val="bg1"/>
                </a:solidFill>
              </a:rPr>
              <a:t>Thank You</a:t>
            </a:r>
            <a:endParaRPr lang="en-US" dirty="0">
              <a:solidFill>
                <a:schemeClr val="bg1"/>
              </a:solidFill>
            </a:endParaRPr>
          </a:p>
        </p:txBody>
      </p:sp>
      <p:sp>
        <p:nvSpPr>
          <p:cNvPr id="4" name="Content Placeholder 2"/>
          <p:cNvSpPr>
            <a:spLocks noGrp="1"/>
          </p:cNvSpPr>
          <p:nvPr>
            <p:ph idx="1"/>
          </p:nvPr>
        </p:nvSpPr>
        <p:spPr>
          <a:xfrm>
            <a:off x="2362200" y="1812925"/>
            <a:ext cx="7192963" cy="5130800"/>
          </a:xfrm>
        </p:spPr>
        <p:txBody>
          <a:bodyPr/>
          <a:lstStyle/>
          <a:p>
            <a:pPr marL="0" indent="0" algn="ctr">
              <a:buNone/>
            </a:pPr>
            <a:endParaRPr lang="en-US" dirty="0" smtClean="0">
              <a:solidFill>
                <a:schemeClr val="bg1"/>
              </a:solidFill>
            </a:endParaRPr>
          </a:p>
          <a:p>
            <a:pPr marL="0" indent="0" algn="ctr">
              <a:buNone/>
            </a:pPr>
            <a:r>
              <a:rPr lang="en-US" dirty="0" smtClean="0">
                <a:solidFill>
                  <a:schemeClr val="bg1"/>
                </a:solidFill>
              </a:rPr>
              <a:t>www.rareaction.org</a:t>
            </a:r>
          </a:p>
          <a:p>
            <a:pPr marL="0" indent="0" algn="ctr">
              <a:buNone/>
            </a:pPr>
            <a:endParaRPr lang="en-US" dirty="0" smtClean="0">
              <a:solidFill>
                <a:schemeClr val="bg1"/>
              </a:solidFill>
            </a:endParaRPr>
          </a:p>
          <a:p>
            <a:pPr marL="0" indent="0" algn="ctr">
              <a:buNone/>
            </a:pPr>
            <a:r>
              <a:rPr lang="en-US" dirty="0" smtClean="0">
                <a:solidFill>
                  <a:schemeClr val="bg1"/>
                </a:solidFill>
              </a:rPr>
              <a:t>www.rarediseases.org </a:t>
            </a:r>
            <a:endParaRPr lang="en-US" dirty="0">
              <a:solidFill>
                <a:schemeClr val="bg1"/>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571088615"/>
      </p:ext>
    </p:extLst>
  </p:cSld>
  <p:clrMapOvr>
    <a:masterClrMapping/>
  </p:clrMapOvr>
  <mc:AlternateContent xmlns:mc="http://schemas.openxmlformats.org/markup-compatibility/2006" xmlns:p14="http://schemas.microsoft.com/office/powerpoint/2010/main">
    <mc:Choice Requires="p14">
      <p:transition spd="slow" p14:dur="2000" advTm="8766"/>
    </mc:Choice>
    <mc:Fallback xmlns="">
      <p:transition spd="slow" advTm="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09600" y="1524000"/>
            <a:ext cx="8890000" cy="5715000"/>
          </a:xfr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914888781"/>
      </p:ext>
    </p:extLst>
  </p:cSld>
  <p:clrMapOvr>
    <a:masterClrMapping/>
  </p:clrMapOvr>
  <mc:AlternateContent xmlns:mc="http://schemas.openxmlformats.org/markup-compatibility/2006" xmlns:p14="http://schemas.microsoft.com/office/powerpoint/2010/main">
    <mc:Choice Requires="p14">
      <p:transition spd="slow" p14:dur="2000" advTm="14744"/>
    </mc:Choice>
    <mc:Fallback xmlns="">
      <p:transition spd="slow" advTm="1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11256"/>
            <a:ext cx="6096000" cy="1060344"/>
          </a:xfrm>
        </p:spPr>
        <p:txBody>
          <a:bodyPr/>
          <a:lstStyle/>
          <a:p>
            <a:r>
              <a:rPr lang="en-US" dirty="0" smtClean="0"/>
              <a:t>The U.S. Constitution</a:t>
            </a:r>
            <a:endParaRPr lang="en-US" dirty="0"/>
          </a:p>
        </p:txBody>
      </p:sp>
      <p:sp>
        <p:nvSpPr>
          <p:cNvPr id="3" name="Content Placeholder 2"/>
          <p:cNvSpPr>
            <a:spLocks noGrp="1"/>
          </p:cNvSpPr>
          <p:nvPr>
            <p:ph idx="1"/>
          </p:nvPr>
        </p:nvSpPr>
        <p:spPr>
          <a:xfrm>
            <a:off x="1219200" y="1600200"/>
            <a:ext cx="8336280" cy="5342787"/>
          </a:xfrm>
        </p:spPr>
        <p:txBody>
          <a:bodyPr>
            <a:normAutofit/>
          </a:bodyPr>
          <a:lstStyle/>
          <a:p>
            <a:pPr marL="457200" lvl="1" indent="0" algn="ctr">
              <a:buNone/>
            </a:pPr>
            <a:r>
              <a:rPr lang="en-US" sz="2400" b="1" dirty="0" smtClean="0"/>
              <a:t>The U.S. Constitution divides power between states and the federal government:</a:t>
            </a:r>
          </a:p>
          <a:p>
            <a:pPr lvl="1">
              <a:buFont typeface="Arial" charset="0"/>
              <a:buChar char="•"/>
            </a:pPr>
            <a:r>
              <a:rPr lang="en-US" sz="2400" dirty="0" smtClean="0"/>
              <a:t>Enumerated </a:t>
            </a:r>
            <a:r>
              <a:rPr lang="en-US" sz="2400" dirty="0"/>
              <a:t>Powers: </a:t>
            </a:r>
            <a:r>
              <a:rPr lang="en-US" sz="2400" dirty="0" smtClean="0"/>
              <a:t>Powers only held by the federal government</a:t>
            </a:r>
          </a:p>
          <a:p>
            <a:pPr lvl="1">
              <a:buFont typeface="Arial" charset="0"/>
              <a:buChar char="•"/>
            </a:pPr>
            <a:r>
              <a:rPr lang="en-US" sz="2400" dirty="0" smtClean="0"/>
              <a:t>Reserved </a:t>
            </a:r>
            <a:r>
              <a:rPr lang="en-US" sz="2400" dirty="0"/>
              <a:t>Powers: P</a:t>
            </a:r>
            <a:r>
              <a:rPr lang="en-US" sz="2400" dirty="0" smtClean="0"/>
              <a:t>owers </a:t>
            </a:r>
            <a:r>
              <a:rPr lang="en-US" sz="2400" dirty="0"/>
              <a:t>retained by the states </a:t>
            </a:r>
          </a:p>
          <a:p>
            <a:pPr lvl="1">
              <a:buFont typeface="Arial" charset="0"/>
              <a:buChar char="•"/>
            </a:pPr>
            <a:r>
              <a:rPr lang="en-US" sz="2400" dirty="0" smtClean="0"/>
              <a:t>Concurrent </a:t>
            </a:r>
            <a:r>
              <a:rPr lang="en-US" sz="2400" dirty="0"/>
              <a:t>Powers: Those powers shared by </a:t>
            </a:r>
            <a:r>
              <a:rPr lang="en-US" sz="2400" dirty="0" smtClean="0"/>
              <a:t>states and the federal government</a:t>
            </a:r>
          </a:p>
          <a:p>
            <a:pPr lvl="1">
              <a:buFont typeface="Arial" pitchFamily="34" charset="0"/>
              <a:buChar char="•"/>
            </a:pPr>
            <a:r>
              <a:rPr lang="en-US" sz="2400" dirty="0" smtClean="0"/>
              <a:t>Each state has its own constitution and all provisions of state constitutions must comply with the U.S. constitution</a:t>
            </a:r>
          </a:p>
          <a:p>
            <a:pPr lvl="1">
              <a:buFont typeface="Arial" pitchFamily="34" charset="0"/>
              <a:buChar char="•"/>
            </a:pPr>
            <a:r>
              <a:rPr lang="en-US" sz="2400" dirty="0" smtClean="0"/>
              <a:t>All </a:t>
            </a:r>
            <a:r>
              <a:rPr lang="en-US" sz="2400" dirty="0"/>
              <a:t>state governments are modeled after the federal government and consist of three branches: executive, legislative, and </a:t>
            </a:r>
            <a:r>
              <a:rPr lang="en-US" sz="2400" dirty="0" smtClean="0"/>
              <a:t>judicial</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668716583"/>
      </p:ext>
    </p:extLst>
  </p:cSld>
  <p:clrMapOvr>
    <a:masterClrMapping/>
  </p:clrMapOvr>
  <mc:AlternateContent xmlns:mc="http://schemas.openxmlformats.org/markup-compatibility/2006" xmlns:p14="http://schemas.microsoft.com/office/powerpoint/2010/main">
    <mc:Choice Requires="p14">
      <p:transition spd="slow" p14:dur="2000" advTm="53681"/>
    </mc:Choice>
    <mc:Fallback xmlns="">
      <p:transition spd="slow" advTm="5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78803761"/>
              </p:ext>
            </p:extLst>
          </p:nvPr>
        </p:nvGraphicFramePr>
        <p:xfrm>
          <a:off x="304800" y="1651000"/>
          <a:ext cx="9296400" cy="5664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6278880" y="3200400"/>
            <a:ext cx="2438400" cy="3693319"/>
          </a:xfrm>
          <a:prstGeom prst="rect">
            <a:avLst/>
          </a:prstGeom>
          <a:noFill/>
        </p:spPr>
        <p:txBody>
          <a:bodyPr wrap="square" rtlCol="0">
            <a:spAutoFit/>
          </a:bodyPr>
          <a:lstStyle/>
          <a:p>
            <a:pPr algn="ctr"/>
            <a:r>
              <a:rPr lang="en-US" b="1" dirty="0" smtClean="0"/>
              <a:t>State Powers</a:t>
            </a:r>
          </a:p>
          <a:p>
            <a:pPr algn="ctr"/>
            <a:endParaRPr lang="en-US" b="1" dirty="0" smtClean="0"/>
          </a:p>
          <a:p>
            <a:pPr marL="285750" indent="-285750">
              <a:buFont typeface="Arial" charset="0"/>
              <a:buChar char="•"/>
            </a:pPr>
            <a:r>
              <a:rPr lang="en-US" dirty="0" smtClean="0"/>
              <a:t>Protect health and safety</a:t>
            </a:r>
          </a:p>
          <a:p>
            <a:pPr marL="285750" indent="-285750">
              <a:buFont typeface="Arial" charset="0"/>
              <a:buChar char="•"/>
            </a:pPr>
            <a:r>
              <a:rPr lang="en-US" dirty="0" smtClean="0"/>
              <a:t>Regulate local commerce </a:t>
            </a:r>
          </a:p>
          <a:p>
            <a:pPr marL="285750" indent="-285750">
              <a:buFont typeface="Arial" charset="0"/>
              <a:buChar char="•"/>
            </a:pPr>
            <a:r>
              <a:rPr lang="en-US" dirty="0" smtClean="0"/>
              <a:t>Establish Public Schools</a:t>
            </a:r>
          </a:p>
          <a:p>
            <a:pPr marL="285750" indent="-285750">
              <a:buFont typeface="Arial" charset="0"/>
              <a:buChar char="•"/>
            </a:pPr>
            <a:r>
              <a:rPr lang="en-US" dirty="0" smtClean="0"/>
              <a:t>Regulate professional licenses (doctors)</a:t>
            </a:r>
          </a:p>
          <a:p>
            <a:pPr marL="285750" indent="-285750">
              <a:buFont typeface="Arial" charset="0"/>
              <a:buChar char="•"/>
            </a:pPr>
            <a:endParaRPr lang="en-US" dirty="0"/>
          </a:p>
          <a:p>
            <a:pPr marL="285750" indent="-285750" algn="ctr">
              <a:buFont typeface="Arial" charset="0"/>
              <a:buChar char="•"/>
            </a:pPr>
            <a:endParaRPr lang="en-US" dirty="0"/>
          </a:p>
        </p:txBody>
      </p:sp>
      <p:sp>
        <p:nvSpPr>
          <p:cNvPr id="9" name="TextBox 8"/>
          <p:cNvSpPr txBox="1"/>
          <p:nvPr/>
        </p:nvSpPr>
        <p:spPr>
          <a:xfrm>
            <a:off x="1524000" y="3200400"/>
            <a:ext cx="2057400" cy="3416320"/>
          </a:xfrm>
          <a:prstGeom prst="rect">
            <a:avLst/>
          </a:prstGeom>
          <a:noFill/>
        </p:spPr>
        <p:txBody>
          <a:bodyPr wrap="square" rtlCol="0">
            <a:spAutoFit/>
          </a:bodyPr>
          <a:lstStyle/>
          <a:p>
            <a:pPr algn="ctr"/>
            <a:r>
              <a:rPr lang="en-US" b="1" dirty="0" smtClean="0"/>
              <a:t>Federal Powers</a:t>
            </a:r>
          </a:p>
          <a:p>
            <a:pPr algn="ctr"/>
            <a:endParaRPr lang="en-US" b="1" dirty="0" smtClean="0"/>
          </a:p>
          <a:p>
            <a:pPr marL="285750" indent="-285750">
              <a:buFont typeface="Arial" charset="0"/>
              <a:buChar char="•"/>
            </a:pPr>
            <a:r>
              <a:rPr lang="en-US" dirty="0" smtClean="0"/>
              <a:t>Make treaties</a:t>
            </a:r>
          </a:p>
          <a:p>
            <a:pPr marL="285750" indent="-285750">
              <a:buFont typeface="Arial" charset="0"/>
              <a:buChar char="•"/>
            </a:pPr>
            <a:r>
              <a:rPr lang="en-US" dirty="0" smtClean="0"/>
              <a:t>Declare war</a:t>
            </a:r>
          </a:p>
          <a:p>
            <a:pPr marL="285750" indent="-285750">
              <a:buFont typeface="Arial" charset="0"/>
              <a:buChar char="•"/>
            </a:pPr>
            <a:r>
              <a:rPr lang="en-US" dirty="0" smtClean="0"/>
              <a:t>Coin money</a:t>
            </a:r>
          </a:p>
          <a:p>
            <a:pPr marL="285750" indent="-285750">
              <a:buFont typeface="Arial" charset="0"/>
              <a:buChar char="•"/>
            </a:pPr>
            <a:r>
              <a:rPr lang="en-US" dirty="0" smtClean="0"/>
              <a:t>Protect copyrights</a:t>
            </a:r>
          </a:p>
          <a:p>
            <a:pPr marL="285750" indent="-285750">
              <a:buFont typeface="Arial" charset="0"/>
              <a:buChar char="•"/>
            </a:pPr>
            <a:r>
              <a:rPr lang="en-US" dirty="0" smtClean="0"/>
              <a:t>Regulate “interstate commerce”</a:t>
            </a:r>
          </a:p>
          <a:p>
            <a:pPr marL="285750" indent="-285750">
              <a:buFont typeface="Arial" charset="0"/>
              <a:buChar char="•"/>
            </a:pPr>
            <a:endParaRPr lang="en-US" dirty="0" smtClean="0"/>
          </a:p>
          <a:p>
            <a:pPr marL="285750" indent="-285750">
              <a:buFont typeface="Arial" charset="0"/>
              <a:buChar char="•"/>
            </a:pPr>
            <a:endParaRPr lang="en-US" dirty="0"/>
          </a:p>
        </p:txBody>
      </p:sp>
      <p:sp>
        <p:nvSpPr>
          <p:cNvPr id="10" name="TextBox 9"/>
          <p:cNvSpPr txBox="1"/>
          <p:nvPr/>
        </p:nvSpPr>
        <p:spPr>
          <a:xfrm>
            <a:off x="4107180" y="3200400"/>
            <a:ext cx="1676400" cy="2862322"/>
          </a:xfrm>
          <a:prstGeom prst="rect">
            <a:avLst/>
          </a:prstGeom>
          <a:noFill/>
        </p:spPr>
        <p:txBody>
          <a:bodyPr wrap="square" rtlCol="0">
            <a:spAutoFit/>
          </a:bodyPr>
          <a:lstStyle/>
          <a:p>
            <a:r>
              <a:rPr lang="en-US" b="1" dirty="0" smtClean="0"/>
              <a:t>Shared Powers</a:t>
            </a:r>
          </a:p>
          <a:p>
            <a:endParaRPr lang="en-US" b="1" dirty="0" smtClean="0"/>
          </a:p>
          <a:p>
            <a:pPr marL="285750" indent="-285750">
              <a:buFont typeface="Arial" charset="0"/>
              <a:buChar char="•"/>
            </a:pPr>
            <a:r>
              <a:rPr lang="en-US" dirty="0" smtClean="0"/>
              <a:t>Tax</a:t>
            </a:r>
          </a:p>
          <a:p>
            <a:pPr marL="285750" indent="-285750">
              <a:buFont typeface="Arial" charset="0"/>
              <a:buChar char="•"/>
            </a:pPr>
            <a:r>
              <a:rPr lang="en-US" dirty="0" smtClean="0"/>
              <a:t>Establish a judiciary </a:t>
            </a:r>
          </a:p>
          <a:p>
            <a:pPr marL="285750" indent="-285750">
              <a:buFont typeface="Arial" charset="0"/>
              <a:buChar char="•"/>
            </a:pPr>
            <a:r>
              <a:rPr lang="en-US" dirty="0" smtClean="0"/>
              <a:t>Make and enforce laws</a:t>
            </a:r>
          </a:p>
          <a:p>
            <a:pPr marL="285750" indent="-285750">
              <a:buFont typeface="Arial" charset="0"/>
              <a:buChar char="•"/>
            </a:pPr>
            <a:endParaRPr lang="en-US" dirty="0" smtClean="0"/>
          </a:p>
          <a:p>
            <a:pPr marL="285750" indent="-285750">
              <a:buFont typeface="Arial" charset="0"/>
              <a:buChar char="•"/>
            </a:pPr>
            <a:endParaRPr lang="en-US" dirty="0" smtClean="0"/>
          </a:p>
          <a:p>
            <a:pPr marL="285750" indent="-285750">
              <a:buFont typeface="Arial" charset="0"/>
              <a:buChar char="•"/>
            </a:pPr>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119002456"/>
      </p:ext>
    </p:extLst>
  </p:cSld>
  <p:clrMapOvr>
    <a:masterClrMapping/>
  </p:clrMapOvr>
  <mc:AlternateContent xmlns:mc="http://schemas.openxmlformats.org/markup-compatibility/2006" xmlns:p14="http://schemas.microsoft.com/office/powerpoint/2010/main">
    <mc:Choice Requires="p14">
      <p:transition spd="slow" p14:dur="2000" advTm="53829"/>
    </mc:Choice>
    <mc:Fallback xmlns="">
      <p:transition spd="slow" advTm="53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11256"/>
            <a:ext cx="6096000" cy="1060344"/>
          </a:xfrm>
        </p:spPr>
        <p:txBody>
          <a:bodyPr>
            <a:normAutofit/>
          </a:bodyPr>
          <a:lstStyle/>
          <a:p>
            <a:r>
              <a:rPr lang="en-US" dirty="0" smtClean="0"/>
              <a:t>Public Health</a:t>
            </a:r>
            <a:endParaRPr lang="en-US" dirty="0"/>
          </a:p>
        </p:txBody>
      </p:sp>
      <p:sp>
        <p:nvSpPr>
          <p:cNvPr id="3" name="Content Placeholder 2"/>
          <p:cNvSpPr>
            <a:spLocks noGrp="1"/>
          </p:cNvSpPr>
          <p:nvPr>
            <p:ph idx="1"/>
          </p:nvPr>
        </p:nvSpPr>
        <p:spPr>
          <a:xfrm>
            <a:off x="1219200" y="1371600"/>
            <a:ext cx="8336280" cy="5943600"/>
          </a:xfrm>
        </p:spPr>
        <p:txBody>
          <a:bodyPr>
            <a:noAutofit/>
          </a:bodyPr>
          <a:lstStyle/>
          <a:p>
            <a:pPr marL="457200" lvl="1" indent="0" algn="ctr">
              <a:buNone/>
            </a:pPr>
            <a:r>
              <a:rPr lang="en-US" sz="2400" b="1" dirty="0" smtClean="0"/>
              <a:t>States and their localities retain the primary responsibility for regulating health: </a:t>
            </a:r>
          </a:p>
          <a:p>
            <a:pPr lvl="2"/>
            <a:r>
              <a:rPr lang="en-US" dirty="0" smtClean="0"/>
              <a:t>Disease monitoring, including screening </a:t>
            </a:r>
          </a:p>
          <a:p>
            <a:pPr lvl="2"/>
            <a:r>
              <a:rPr lang="en-US" dirty="0" smtClean="0"/>
              <a:t>Food safety, such as restaurant inspections </a:t>
            </a:r>
          </a:p>
          <a:p>
            <a:pPr lvl="2"/>
            <a:r>
              <a:rPr lang="en-US" dirty="0" smtClean="0"/>
              <a:t>Environmental hazards</a:t>
            </a:r>
          </a:p>
          <a:p>
            <a:pPr lvl="2"/>
            <a:r>
              <a:rPr lang="en-US" dirty="0" smtClean="0"/>
              <a:t>Vaccinations </a:t>
            </a:r>
          </a:p>
          <a:p>
            <a:pPr lvl="2"/>
            <a:r>
              <a:rPr lang="en-US" dirty="0" smtClean="0"/>
              <a:t>Quarantine </a:t>
            </a:r>
          </a:p>
          <a:p>
            <a:pPr lvl="2"/>
            <a:r>
              <a:rPr lang="en-US" dirty="0" smtClean="0"/>
              <a:t>Regulation of the medical profession</a:t>
            </a:r>
          </a:p>
          <a:p>
            <a:pPr lvl="2"/>
            <a:r>
              <a:rPr lang="en-US" dirty="0" smtClean="0"/>
              <a:t>Insurance regulation </a:t>
            </a:r>
          </a:p>
          <a:p>
            <a:pPr lvl="2"/>
            <a:r>
              <a:rPr lang="en-US" dirty="0" smtClean="0"/>
              <a:t>Alcohol and tobacco</a:t>
            </a:r>
          </a:p>
          <a:p>
            <a:pPr lvl="2"/>
            <a:r>
              <a:rPr lang="en-US" sz="2400" b="1" dirty="0" smtClean="0"/>
              <a:t>The Federal government can use its spending power to incentivize the state governments to act, but they cannot always force them </a:t>
            </a:r>
            <a:endParaRPr lang="en-US" sz="2400" b="1"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449724500"/>
      </p:ext>
    </p:extLst>
  </p:cSld>
  <p:clrMapOvr>
    <a:masterClrMapping/>
  </p:clrMapOvr>
  <mc:AlternateContent xmlns:mc="http://schemas.openxmlformats.org/markup-compatibility/2006" xmlns:p14="http://schemas.microsoft.com/office/powerpoint/2010/main">
    <mc:Choice Requires="p14">
      <p:transition spd="slow" p14:dur="2000" advTm="63815"/>
    </mc:Choice>
    <mc:Fallback xmlns="">
      <p:transition spd="slow" advTm="63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11256"/>
            <a:ext cx="6096000" cy="1060344"/>
          </a:xfrm>
        </p:spPr>
        <p:txBody>
          <a:bodyPr>
            <a:normAutofit/>
          </a:bodyPr>
          <a:lstStyle/>
          <a:p>
            <a:r>
              <a:rPr lang="en-US" dirty="0" smtClean="0"/>
              <a:t>Limits and Exceptions</a:t>
            </a:r>
            <a:endParaRPr lang="en-US" dirty="0"/>
          </a:p>
        </p:txBody>
      </p:sp>
      <p:sp>
        <p:nvSpPr>
          <p:cNvPr id="6" name="Content Placeholder 5"/>
          <p:cNvSpPr>
            <a:spLocks noGrp="1"/>
          </p:cNvSpPr>
          <p:nvPr>
            <p:ph idx="1"/>
          </p:nvPr>
        </p:nvSpPr>
        <p:spPr>
          <a:xfrm>
            <a:off x="1219200" y="1813562"/>
            <a:ext cx="8336280" cy="5577838"/>
          </a:xfrm>
        </p:spPr>
        <p:txBody>
          <a:bodyPr/>
          <a:lstStyle/>
          <a:p>
            <a:r>
              <a:rPr lang="en-US" dirty="0" smtClean="0"/>
              <a:t>States can pass laws that go above and beyond federal law, but cannot ignore federal law</a:t>
            </a:r>
          </a:p>
          <a:p>
            <a:r>
              <a:rPr lang="en-US" dirty="0" smtClean="0"/>
              <a:t>Neither states nor the federal government can enact laws that violate your constitutional rights, except in extreme circumstances</a:t>
            </a:r>
          </a:p>
          <a:p>
            <a:r>
              <a:rPr lang="en-US" dirty="0" smtClean="0"/>
              <a:t>Exceptions generally occur when public health and safety is clearly at risk, e.g.:</a:t>
            </a:r>
          </a:p>
          <a:p>
            <a:pPr lvl="1"/>
            <a:r>
              <a:rPr lang="en-US" dirty="0" smtClean="0"/>
              <a:t>Entering your home during a fire</a:t>
            </a:r>
          </a:p>
          <a:p>
            <a:pPr lvl="1"/>
            <a:r>
              <a:rPr lang="en-US" dirty="0" smtClean="0"/>
              <a:t>Inspecting a restaurant for poison </a:t>
            </a:r>
          </a:p>
          <a:p>
            <a:pPr lvl="1"/>
            <a:r>
              <a:rPr lang="en-US" dirty="0" smtClean="0"/>
              <a:t>Quarantining a highly infectious person</a:t>
            </a:r>
          </a:p>
          <a:p>
            <a:pPr lvl="1"/>
            <a:endParaRPr lang="en-US" dirty="0" smtClean="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036361253"/>
      </p:ext>
    </p:extLst>
  </p:cSld>
  <p:clrMapOvr>
    <a:masterClrMapping/>
  </p:clrMapOvr>
  <mc:AlternateContent xmlns:mc="http://schemas.openxmlformats.org/markup-compatibility/2006" xmlns:p14="http://schemas.microsoft.com/office/powerpoint/2010/main">
    <mc:Choice Requires="p14">
      <p:transition spd="slow" p14:dur="2000" advTm="43190"/>
    </mc:Choice>
    <mc:Fallback xmlns="">
      <p:transition spd="slow" advTm="43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11256"/>
            <a:ext cx="6096000" cy="1060344"/>
          </a:xfrm>
        </p:spPr>
        <p:txBody>
          <a:bodyPr/>
          <a:lstStyle/>
          <a:p>
            <a:r>
              <a:rPr lang="en-US" dirty="0" smtClean="0"/>
              <a:t>Health Coverage</a:t>
            </a:r>
            <a:endParaRPr lang="en-US" dirty="0"/>
          </a:p>
        </p:txBody>
      </p:sp>
      <p:sp>
        <p:nvSpPr>
          <p:cNvPr id="3" name="Content Placeholder 2"/>
          <p:cNvSpPr>
            <a:spLocks noGrp="1"/>
          </p:cNvSpPr>
          <p:nvPr>
            <p:ph idx="1"/>
          </p:nvPr>
        </p:nvSpPr>
        <p:spPr>
          <a:xfrm>
            <a:off x="1219200" y="1813562"/>
            <a:ext cx="8336280" cy="5129425"/>
          </a:xfrm>
        </p:spPr>
        <p:txBody>
          <a:bodyPr>
            <a:normAutofit/>
          </a:bodyPr>
          <a:lstStyle/>
          <a:p>
            <a:pPr marL="0" indent="0" algn="ctr">
              <a:buNone/>
            </a:pPr>
            <a:r>
              <a:rPr lang="en-US" sz="2400" b="1" dirty="0" smtClean="0"/>
              <a:t>The amount of power states have to make public health decisions means that the health care system in each state can vary widely: </a:t>
            </a:r>
          </a:p>
          <a:p>
            <a:pPr marL="0" indent="0" algn="ctr">
              <a:buNone/>
            </a:pPr>
            <a:r>
              <a:rPr lang="en-US" sz="2400" dirty="0" smtClean="0"/>
              <a:t> </a:t>
            </a:r>
          </a:p>
          <a:p>
            <a:r>
              <a:rPr lang="en-US" sz="2400" dirty="0" smtClean="0"/>
              <a:t>Local political leadership shapes a state’s approach to public health on issues ranging from Medicaid Expansion to family planning to public health bans</a:t>
            </a:r>
          </a:p>
          <a:p>
            <a:r>
              <a:rPr lang="en-US" sz="2400" dirty="0" smtClean="0"/>
              <a:t>Lawmakers have also given state insurance departments varying levels of oversight in terms of health insurance plan design and rates</a:t>
            </a:r>
            <a:endParaRPr lang="en-US" sz="24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977661827"/>
      </p:ext>
    </p:extLst>
  </p:cSld>
  <p:clrMapOvr>
    <a:masterClrMapping/>
  </p:clrMapOvr>
  <mc:AlternateContent xmlns:mc="http://schemas.openxmlformats.org/markup-compatibility/2006" xmlns:p14="http://schemas.microsoft.com/office/powerpoint/2010/main">
    <mc:Choice Requires="p14">
      <p:transition spd="slow" p14:dur="2000" advTm="34643"/>
    </mc:Choice>
    <mc:Fallback xmlns="">
      <p:transition spd="slow" advTm="34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1676400" y="1524000"/>
            <a:ext cx="6752740" cy="43434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927421030"/>
              </p:ext>
            </p:extLst>
          </p:nvPr>
        </p:nvGraphicFramePr>
        <p:xfrm>
          <a:off x="2819400" y="6400800"/>
          <a:ext cx="3969473" cy="736092"/>
        </p:xfrm>
        <a:graphic>
          <a:graphicData uri="http://schemas.openxmlformats.org/drawingml/2006/table">
            <a:tbl>
              <a:tblPr firstRow="1" firstCol="1" bandRow="1"/>
              <a:tblGrid>
                <a:gridCol w="1036701"/>
                <a:gridCol w="954856"/>
                <a:gridCol w="1023060"/>
                <a:gridCol w="954856"/>
              </a:tblGrid>
              <a:tr h="549043">
                <a:tc>
                  <a:txBody>
                    <a:bodyPr/>
                    <a:lstStyle/>
                    <a:p>
                      <a:pPr marL="0" marR="0" algn="ctr">
                        <a:lnSpc>
                          <a:spcPct val="115000"/>
                        </a:lnSpc>
                        <a:spcBef>
                          <a:spcPts val="0"/>
                        </a:spcBef>
                        <a:spcAft>
                          <a:spcPts val="0"/>
                        </a:spcAft>
                      </a:pPr>
                      <a:r>
                        <a:rPr lang="en-US" sz="1400" dirty="0" smtClean="0">
                          <a:solidFill>
                            <a:srgbClr val="F8F8F8"/>
                          </a:solidFill>
                          <a:effectLst/>
                          <a:latin typeface="Calibri" charset="0"/>
                          <a:ea typeface="Calibri" charset="0"/>
                          <a:cs typeface="Times New Roman" charset="0"/>
                        </a:rPr>
                        <a:t>Expanded</a:t>
                      </a:r>
                      <a:r>
                        <a:rPr lang="en-US" sz="1400" baseline="0" dirty="0" smtClean="0">
                          <a:solidFill>
                            <a:srgbClr val="F8F8F8"/>
                          </a:solidFill>
                          <a:effectLst/>
                          <a:latin typeface="Calibri" charset="0"/>
                          <a:ea typeface="Calibri" charset="0"/>
                          <a:cs typeface="Times New Roman" charset="0"/>
                        </a:rPr>
                        <a:t> Medicaid </a:t>
                      </a:r>
                      <a:endParaRPr lang="en-US" sz="1400" dirty="0">
                        <a:effectLst/>
                        <a:latin typeface="Calibri" charset="0"/>
                        <a:ea typeface="Calibri" charset="0"/>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marL="0" marR="0" algn="ctr">
                        <a:lnSpc>
                          <a:spcPct val="115000"/>
                        </a:lnSpc>
                        <a:spcBef>
                          <a:spcPts val="0"/>
                        </a:spcBef>
                        <a:spcAft>
                          <a:spcPts val="0"/>
                        </a:spcAft>
                      </a:pPr>
                      <a:r>
                        <a:rPr lang="en-US" sz="1400" dirty="0" smtClean="0">
                          <a:effectLst/>
                          <a:latin typeface="Calibri" charset="0"/>
                          <a:ea typeface="Calibri" charset="0"/>
                          <a:cs typeface="Times New Roman" charset="0"/>
                        </a:rPr>
                        <a:t>Some</a:t>
                      </a:r>
                      <a:r>
                        <a:rPr lang="en-US" sz="1400" baseline="0" dirty="0" smtClean="0">
                          <a:effectLst/>
                          <a:latin typeface="Calibri" charset="0"/>
                          <a:ea typeface="Calibri" charset="0"/>
                          <a:cs typeface="Times New Roman" charset="0"/>
                        </a:rPr>
                        <a:t> Medicaid Expansion</a:t>
                      </a:r>
                      <a:endParaRPr lang="en-US" sz="1400" dirty="0">
                        <a:effectLst/>
                        <a:latin typeface="Calibri" charset="0"/>
                        <a:ea typeface="Calibri" charset="0"/>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gn="ctr">
                        <a:lnSpc>
                          <a:spcPct val="115000"/>
                        </a:lnSpc>
                        <a:spcBef>
                          <a:spcPts val="0"/>
                        </a:spcBef>
                        <a:spcAft>
                          <a:spcPts val="0"/>
                        </a:spcAft>
                      </a:pPr>
                      <a:r>
                        <a:rPr lang="en-US" sz="1400" dirty="0" smtClean="0">
                          <a:effectLst/>
                          <a:latin typeface="Calibri" charset="0"/>
                          <a:ea typeface="Calibri" charset="0"/>
                          <a:cs typeface="Times New Roman" charset="0"/>
                        </a:rPr>
                        <a:t>Minimal Medicaid Expansion</a:t>
                      </a:r>
                      <a:endParaRPr lang="en-US" sz="1400" dirty="0">
                        <a:effectLst/>
                        <a:latin typeface="Calibri" charset="0"/>
                        <a:ea typeface="Calibri" charset="0"/>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D05B"/>
                    </a:solidFill>
                  </a:tcPr>
                </a:tc>
                <a:tc>
                  <a:txBody>
                    <a:bodyPr/>
                    <a:lstStyle/>
                    <a:p>
                      <a:pPr marL="0" marR="0" algn="ctr">
                        <a:lnSpc>
                          <a:spcPct val="115000"/>
                        </a:lnSpc>
                        <a:spcBef>
                          <a:spcPts val="0"/>
                        </a:spcBef>
                        <a:spcAft>
                          <a:spcPts val="0"/>
                        </a:spcAft>
                      </a:pPr>
                      <a:r>
                        <a:rPr lang="en-US" sz="1400" dirty="0" smtClean="0">
                          <a:effectLst/>
                          <a:latin typeface="Calibri" charset="0"/>
                          <a:ea typeface="Calibri" charset="0"/>
                          <a:cs typeface="Times New Roman" charset="0"/>
                        </a:rPr>
                        <a:t>No</a:t>
                      </a:r>
                      <a:r>
                        <a:rPr lang="en-US" sz="1400" baseline="0" dirty="0" smtClean="0">
                          <a:effectLst/>
                          <a:latin typeface="Calibri" charset="0"/>
                          <a:ea typeface="Calibri" charset="0"/>
                          <a:cs typeface="Times New Roman" charset="0"/>
                        </a:rPr>
                        <a:t> Medicaid Expansion</a:t>
                      </a:r>
                      <a:endParaRPr lang="en-US" sz="1400" dirty="0">
                        <a:effectLst/>
                        <a:latin typeface="Calibri" charset="0"/>
                        <a:ea typeface="Calibri" charset="0"/>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039961928"/>
      </p:ext>
    </p:extLst>
  </p:cSld>
  <p:clrMapOvr>
    <a:masterClrMapping/>
  </p:clrMapOvr>
  <mc:AlternateContent xmlns:mc="http://schemas.openxmlformats.org/markup-compatibility/2006" xmlns:p14="http://schemas.microsoft.com/office/powerpoint/2010/main">
    <mc:Choice Requires="p14">
      <p:transition spd="slow" p14:dur="2000" advTm="28819"/>
    </mc:Choice>
    <mc:Fallback xmlns="">
      <p:transition spd="slow" advTm="2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11256"/>
            <a:ext cx="6096000" cy="1060344"/>
          </a:xfrm>
        </p:spPr>
        <p:txBody>
          <a:bodyPr/>
          <a:lstStyle/>
          <a:p>
            <a:r>
              <a:rPr lang="en-US" dirty="0" smtClean="0"/>
              <a:t>Budget &amp; Funding</a:t>
            </a:r>
            <a:endParaRPr lang="en-US" dirty="0"/>
          </a:p>
        </p:txBody>
      </p:sp>
      <p:sp>
        <p:nvSpPr>
          <p:cNvPr id="3" name="Content Placeholder 2"/>
          <p:cNvSpPr>
            <a:spLocks noGrp="1"/>
          </p:cNvSpPr>
          <p:nvPr>
            <p:ph idx="1"/>
          </p:nvPr>
        </p:nvSpPr>
        <p:spPr>
          <a:xfrm>
            <a:off x="1219200" y="1813562"/>
            <a:ext cx="8336280" cy="5129425"/>
          </a:xfrm>
        </p:spPr>
        <p:txBody>
          <a:bodyPr/>
          <a:lstStyle/>
          <a:p>
            <a:r>
              <a:rPr lang="en-US" sz="2800" dirty="0" smtClean="0"/>
              <a:t>Unlike the Federal Government, State Governments cannot run budget deficits</a:t>
            </a:r>
          </a:p>
          <a:p>
            <a:r>
              <a:rPr lang="en-US" sz="2800" dirty="0" smtClean="0"/>
              <a:t>States have to find ways to pay for new health programs and to expand services</a:t>
            </a:r>
            <a:endParaRPr lang="en-US" sz="2800" dirty="0"/>
          </a:p>
          <a:p>
            <a:r>
              <a:rPr lang="en-US" sz="2800" dirty="0" smtClean="0"/>
              <a:t>Each state must work within their budget to fund programs and services most pertinent to the needs of their population</a:t>
            </a:r>
          </a:p>
          <a:p>
            <a:r>
              <a:rPr lang="en-US" sz="2800" dirty="0" smtClean="0"/>
              <a:t>When there’s a budget shortfall, often times services must be cut</a:t>
            </a:r>
          </a:p>
          <a:p>
            <a:endParaRPr lang="en-US" dirty="0" smtClean="0"/>
          </a:p>
          <a:p>
            <a:pPr marL="457200" lvl="1" indent="0">
              <a:buNone/>
            </a:pPr>
            <a:endParaRPr lang="en-US"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487185212"/>
      </p:ext>
    </p:extLst>
  </p:cSld>
  <p:clrMapOvr>
    <a:masterClrMapping/>
  </p:clrMapOvr>
  <mc:AlternateContent xmlns:mc="http://schemas.openxmlformats.org/markup-compatibility/2006" xmlns:p14="http://schemas.microsoft.com/office/powerpoint/2010/main">
    <mc:Choice Requires="p14">
      <p:transition spd="slow" p14:dur="2000" advTm="44158"/>
    </mc:Choice>
    <mc:Fallback xmlns="">
      <p:transition spd="slow" advTm="44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AN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AN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RAN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RAN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RANPowerPointTemplate</Template>
  <TotalTime>501</TotalTime>
  <Words>862</Words>
  <Application>Microsoft Office PowerPoint</Application>
  <PresentationFormat>Custom</PresentationFormat>
  <Paragraphs>85</Paragraphs>
  <Slides>12</Slides>
  <Notes>5</Notes>
  <HiddenSlides>0</HiddenSlides>
  <MMClips>12</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RANPowerPointTemplate</vt:lpstr>
      <vt:lpstr>1_RANPowerPointTemplate</vt:lpstr>
      <vt:lpstr>2_RANPowerPointTemplate</vt:lpstr>
      <vt:lpstr>5_RANPowerPointTemplate</vt:lpstr>
      <vt:lpstr>Toolkit #6: State vs. Federal Government</vt:lpstr>
      <vt:lpstr>PowerPoint Presentation</vt:lpstr>
      <vt:lpstr>The U.S. Constitution</vt:lpstr>
      <vt:lpstr>PowerPoint Presentation</vt:lpstr>
      <vt:lpstr>Public Health</vt:lpstr>
      <vt:lpstr>Limits and Exceptions</vt:lpstr>
      <vt:lpstr>Health Coverage</vt:lpstr>
      <vt:lpstr>PowerPoint Presentation</vt:lpstr>
      <vt:lpstr>Budget &amp; Funding</vt:lpstr>
      <vt:lpstr>How Federal &amp; State Governments Work Together</vt:lpstr>
      <vt:lpstr>Example: Newborn Screening</vt:lpstr>
      <vt:lpstr>Thank You</vt:lpstr>
    </vt:vector>
  </TitlesOfParts>
  <Company>NORD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Toolkit #6: State vs. Federal Government</dc:title>
  <dc:creator>Elisabeth Nugent</dc:creator>
  <cp:lastModifiedBy>Kristen Angell</cp:lastModifiedBy>
  <cp:revision>32</cp:revision>
  <dcterms:created xsi:type="dcterms:W3CDTF">2016-08-22T14:14:16Z</dcterms:created>
  <dcterms:modified xsi:type="dcterms:W3CDTF">2016-09-13T20:59:52Z</dcterms:modified>
</cp:coreProperties>
</file>