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61" r:id="rId4"/>
    <p:sldId id="266" r:id="rId5"/>
    <p:sldId id="262" r:id="rId6"/>
    <p:sldId id="257" r:id="rId7"/>
    <p:sldId id="263" r:id="rId8"/>
    <p:sldId id="264" r:id="rId9"/>
    <p:sldId id="268" r:id="rId10"/>
    <p:sldId id="269" r:id="rId11"/>
    <p:sldId id="270" r:id="rId12"/>
    <p:sldId id="267" r:id="rId13"/>
    <p:sldId id="265" r:id="rId14"/>
    <p:sldId id="273" r:id="rId15"/>
    <p:sldId id="272" r:id="rId16"/>
    <p:sldId id="259" r:id="rId17"/>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24"/>
  </p:normalViewPr>
  <p:slideViewPr>
    <p:cSldViewPr>
      <p:cViewPr>
        <p:scale>
          <a:sx n="100" d="100"/>
          <a:sy n="100" d="100"/>
        </p:scale>
        <p:origin x="414" y="1569"/>
      </p:cViewPr>
      <p:guideLst>
        <p:guide orient="horz" pos="2448"/>
        <p:guide pos="3168"/>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D851BE-4275-734A-8137-3E713DB967A8}" type="datetimeFigureOut">
              <a:rPr lang="en-US" smtClean="0"/>
              <a:t>9/23/2016</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537A2-99B4-284E-B1AE-9FB3052508CD}" type="slidenum">
              <a:rPr lang="en-US" smtClean="0"/>
              <a:t>‹#›</a:t>
            </a:fld>
            <a:endParaRPr lang="en-US"/>
          </a:p>
        </p:txBody>
      </p:sp>
    </p:spTree>
    <p:extLst>
      <p:ext uri="{BB962C8B-B14F-4D97-AF65-F5344CB8AC3E}">
        <p14:creationId xmlns:p14="http://schemas.microsoft.com/office/powerpoint/2010/main" val="1541863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4"/>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90D180-E888-44B6-8FBB-6117B3524A9C}"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87FFB4-8E33-4307-A841-57F7DF1878F1}" type="slidenum">
              <a:rPr lang="en-US" smtClean="0"/>
              <a:t>‹#›</a:t>
            </a:fld>
            <a:endParaRPr lang="en-US"/>
          </a:p>
        </p:txBody>
      </p:sp>
    </p:spTree>
    <p:extLst>
      <p:ext uri="{BB962C8B-B14F-4D97-AF65-F5344CB8AC3E}">
        <p14:creationId xmlns:p14="http://schemas.microsoft.com/office/powerpoint/2010/main" val="1345707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0D180-E888-44B6-8FBB-6117B3524A9C}"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87FFB4-8E33-4307-A841-57F7DF1878F1}" type="slidenum">
              <a:rPr lang="en-US" smtClean="0"/>
              <a:t>‹#›</a:t>
            </a:fld>
            <a:endParaRPr lang="en-US"/>
          </a:p>
        </p:txBody>
      </p:sp>
    </p:spTree>
    <p:extLst>
      <p:ext uri="{BB962C8B-B14F-4D97-AF65-F5344CB8AC3E}">
        <p14:creationId xmlns:p14="http://schemas.microsoft.com/office/powerpoint/2010/main" val="18446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3" y="311258"/>
            <a:ext cx="2488407"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563" y="311258"/>
            <a:ext cx="7301071"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0D180-E888-44B6-8FBB-6117B3524A9C}"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87FFB4-8E33-4307-A841-57F7DF1878F1}" type="slidenum">
              <a:rPr lang="en-US" smtClean="0"/>
              <a:t>‹#›</a:t>
            </a:fld>
            <a:endParaRPr lang="en-US"/>
          </a:p>
        </p:txBody>
      </p:sp>
    </p:spTree>
    <p:extLst>
      <p:ext uri="{BB962C8B-B14F-4D97-AF65-F5344CB8AC3E}">
        <p14:creationId xmlns:p14="http://schemas.microsoft.com/office/powerpoint/2010/main" val="46221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0D180-E888-44B6-8FBB-6117B3524A9C}"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87FFB4-8E33-4307-A841-57F7DF1878F1}" type="slidenum">
              <a:rPr lang="en-US" smtClean="0"/>
              <a:t>‹#›</a:t>
            </a:fld>
            <a:endParaRPr lang="en-US"/>
          </a:p>
        </p:txBody>
      </p:sp>
    </p:spTree>
    <p:extLst>
      <p:ext uri="{BB962C8B-B14F-4D97-AF65-F5344CB8AC3E}">
        <p14:creationId xmlns:p14="http://schemas.microsoft.com/office/powerpoint/2010/main" val="118075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8"/>
            <a:ext cx="8549640" cy="154368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90D180-E888-44B6-8FBB-6117B3524A9C}"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87FFB4-8E33-4307-A841-57F7DF1878F1}" type="slidenum">
              <a:rPr lang="en-US" smtClean="0"/>
              <a:t>‹#›</a:t>
            </a:fld>
            <a:endParaRPr lang="en-US"/>
          </a:p>
        </p:txBody>
      </p:sp>
    </p:spTree>
    <p:extLst>
      <p:ext uri="{BB962C8B-B14F-4D97-AF65-F5344CB8AC3E}">
        <p14:creationId xmlns:p14="http://schemas.microsoft.com/office/powerpoint/2010/main" val="2323549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562" y="1813562"/>
            <a:ext cx="4894738" cy="512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5942" y="1813562"/>
            <a:ext cx="4894739" cy="512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90D180-E888-44B6-8FBB-6117B3524A9C}" type="datetimeFigureOut">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87FFB4-8E33-4307-A841-57F7DF1878F1}" type="slidenum">
              <a:rPr lang="en-US" smtClean="0"/>
              <a:t>‹#›</a:t>
            </a:fld>
            <a:endParaRPr lang="en-US"/>
          </a:p>
        </p:txBody>
      </p:sp>
    </p:spTree>
    <p:extLst>
      <p:ext uri="{BB962C8B-B14F-4D97-AF65-F5344CB8AC3E}">
        <p14:creationId xmlns:p14="http://schemas.microsoft.com/office/powerpoint/2010/main" val="426059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9" y="1739795"/>
            <a:ext cx="4445953" cy="7250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9529" y="2464859"/>
            <a:ext cx="4445953" cy="44781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90D180-E888-44B6-8FBB-6117B3524A9C}" type="datetimeFigureOut">
              <a:rPr lang="en-US" smtClean="0"/>
              <a:t>9/23/2016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87FFB4-8E33-4307-A841-57F7DF1878F1}" type="slidenum">
              <a:rPr lang="en-US" smtClean="0"/>
              <a:t>‹#›</a:t>
            </a:fld>
            <a:endParaRPr lang="en-US"/>
          </a:p>
        </p:txBody>
      </p:sp>
    </p:spTree>
    <p:extLst>
      <p:ext uri="{BB962C8B-B14F-4D97-AF65-F5344CB8AC3E}">
        <p14:creationId xmlns:p14="http://schemas.microsoft.com/office/powerpoint/2010/main" val="3291213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90D180-E888-44B6-8FBB-6117B3524A9C}" type="datetimeFigureOut">
              <a:rPr lang="en-US" smtClean="0"/>
              <a:t>9/23/2016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87FFB4-8E33-4307-A841-57F7DF1878F1}" type="slidenum">
              <a:rPr lang="en-US" smtClean="0"/>
              <a:t>‹#›</a:t>
            </a:fld>
            <a:endParaRPr lang="en-US"/>
          </a:p>
        </p:txBody>
      </p:sp>
    </p:spTree>
    <p:extLst>
      <p:ext uri="{BB962C8B-B14F-4D97-AF65-F5344CB8AC3E}">
        <p14:creationId xmlns:p14="http://schemas.microsoft.com/office/powerpoint/2010/main" val="73663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0D180-E888-44B6-8FBB-6117B3524A9C}" type="datetimeFigureOut">
              <a:rPr lang="en-US" smtClean="0"/>
              <a:t>9/23/2016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87FFB4-8E33-4307-A841-57F7DF1878F1}" type="slidenum">
              <a:rPr lang="en-US" smtClean="0"/>
              <a:t>‹#›</a:t>
            </a:fld>
            <a:endParaRPr lang="en-US"/>
          </a:p>
        </p:txBody>
      </p:sp>
    </p:spTree>
    <p:extLst>
      <p:ext uri="{BB962C8B-B14F-4D97-AF65-F5344CB8AC3E}">
        <p14:creationId xmlns:p14="http://schemas.microsoft.com/office/powerpoint/2010/main" val="82858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556" y="309458"/>
            <a:ext cx="5622925" cy="66335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8"/>
            <a:ext cx="3309144" cy="5316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0D180-E888-44B6-8FBB-6117B3524A9C}" type="datetimeFigureOut">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87FFB4-8E33-4307-A841-57F7DF1878F1}" type="slidenum">
              <a:rPr lang="en-US" smtClean="0"/>
              <a:t>‹#›</a:t>
            </a:fld>
            <a:endParaRPr lang="en-US"/>
          </a:p>
        </p:txBody>
      </p:sp>
    </p:spTree>
    <p:extLst>
      <p:ext uri="{BB962C8B-B14F-4D97-AF65-F5344CB8AC3E}">
        <p14:creationId xmlns:p14="http://schemas.microsoft.com/office/powerpoint/2010/main" val="514387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0D180-E888-44B6-8FBB-6117B3524A9C}" type="datetimeFigureOut">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87FFB4-8E33-4307-A841-57F7DF1878F1}" type="slidenum">
              <a:rPr lang="en-US" smtClean="0"/>
              <a:t>‹#›</a:t>
            </a:fld>
            <a:endParaRPr lang="en-US"/>
          </a:p>
        </p:txBody>
      </p:sp>
    </p:spTree>
    <p:extLst>
      <p:ext uri="{BB962C8B-B14F-4D97-AF65-F5344CB8AC3E}">
        <p14:creationId xmlns:p14="http://schemas.microsoft.com/office/powerpoint/2010/main" val="398891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2"/>
            <a:ext cx="9052560" cy="51294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5"/>
            <a:ext cx="2346960" cy="413808"/>
          </a:xfrm>
          <a:prstGeom prst="rect">
            <a:avLst/>
          </a:prstGeom>
        </p:spPr>
        <p:txBody>
          <a:bodyPr vert="horz" lIns="91440" tIns="45720" rIns="91440" bIns="45720" rtlCol="0" anchor="ctr"/>
          <a:lstStyle>
            <a:lvl1pPr algn="l">
              <a:defRPr sz="1200">
                <a:solidFill>
                  <a:schemeClr val="tx1">
                    <a:tint val="75000"/>
                  </a:schemeClr>
                </a:solidFill>
              </a:defRPr>
            </a:lvl1pPr>
          </a:lstStyle>
          <a:p>
            <a:fld id="{0B90D180-E888-44B6-8FBB-6117B3524A9C}" type="datetimeFigureOut">
              <a:rPr lang="en-US" smtClean="0"/>
              <a:t>9/23/2016</a:t>
            </a:fld>
            <a:endParaRPr lang="en-US"/>
          </a:p>
        </p:txBody>
      </p:sp>
      <p:sp>
        <p:nvSpPr>
          <p:cNvPr id="5" name="Footer Placeholder 4"/>
          <p:cNvSpPr>
            <a:spLocks noGrp="1"/>
          </p:cNvSpPr>
          <p:nvPr>
            <p:ph type="ftr" sz="quarter" idx="3"/>
          </p:nvPr>
        </p:nvSpPr>
        <p:spPr>
          <a:xfrm>
            <a:off x="3436620" y="7203865"/>
            <a:ext cx="318516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5"/>
            <a:ext cx="234696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1087FFB4-8E33-4307-A841-57F7DF1878F1}" type="slidenum">
              <a:rPr lang="en-US" smtClean="0"/>
              <a:t>‹#›</a:t>
            </a:fld>
            <a:endParaRPr lang="en-US"/>
          </a:p>
        </p:txBody>
      </p:sp>
    </p:spTree>
    <p:extLst>
      <p:ext uri="{BB962C8B-B14F-4D97-AF65-F5344CB8AC3E}">
        <p14:creationId xmlns:p14="http://schemas.microsoft.com/office/powerpoint/2010/main" val="145013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audio" Target="../media/media11.m4a"/><Relationship Id="rId2" Type="http://schemas.microsoft.com/office/2007/relationships/media" Target="../media/media11.m4a"/><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12.m4a"/><Relationship Id="rId2" Type="http://schemas.microsoft.com/office/2007/relationships/media" Target="../media/media12.m4a"/><Relationship Id="rId1" Type="http://schemas.openxmlformats.org/officeDocument/2006/relationships/tags" Target="../tags/tag9.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media13.m4a"/><Relationship Id="rId2" Type="http://schemas.microsoft.com/office/2007/relationships/media" Target="../media/media13.m4a"/><Relationship Id="rId1" Type="http://schemas.openxmlformats.org/officeDocument/2006/relationships/tags" Target="../tags/tag10.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media14.m4a"/><Relationship Id="rId2" Type="http://schemas.microsoft.com/office/2007/relationships/media" Target="../media/media14.m4a"/><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media15.m4a"/><Relationship Id="rId2" Type="http://schemas.microsoft.com/office/2007/relationships/media" Target="../media/media15.m4a"/><Relationship Id="rId1" Type="http://schemas.openxmlformats.org/officeDocument/2006/relationships/tags" Target="../tags/tag1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7" Type="http://schemas.openxmlformats.org/officeDocument/2006/relationships/image" Target="../media/image2.png"/><Relationship Id="rId2" Type="http://schemas.microsoft.com/office/2007/relationships/media" Target="../media/media9.m4a"/><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1490" y="2438400"/>
            <a:ext cx="9075420" cy="1666028"/>
          </a:xfrm>
        </p:spPr>
        <p:txBody>
          <a:bodyPr>
            <a:normAutofit fontScale="90000"/>
          </a:bodyPr>
          <a:lstStyle/>
          <a:p>
            <a:r>
              <a:rPr lang="en-US" b="1" dirty="0" smtClean="0">
                <a:solidFill>
                  <a:srgbClr val="666666"/>
                </a:solidFill>
              </a:rPr>
              <a:t/>
            </a:r>
            <a:br>
              <a:rPr lang="en-US" b="1" dirty="0" smtClean="0">
                <a:solidFill>
                  <a:srgbClr val="666666"/>
                </a:solidFill>
              </a:rPr>
            </a:br>
            <a:r>
              <a:rPr lang="en-US" b="1" dirty="0" smtClean="0">
                <a:solidFill>
                  <a:srgbClr val="666666"/>
                </a:solidFill>
              </a:rPr>
              <a:t>Advocacy </a:t>
            </a:r>
            <a:r>
              <a:rPr lang="en-US" b="1" dirty="0">
                <a:solidFill>
                  <a:srgbClr val="666666"/>
                </a:solidFill>
              </a:rPr>
              <a:t>Toolkit #3:</a:t>
            </a:r>
            <a:br>
              <a:rPr lang="en-US" b="1" dirty="0">
                <a:solidFill>
                  <a:srgbClr val="666666"/>
                </a:solidFill>
              </a:rPr>
            </a:br>
            <a:r>
              <a:rPr lang="en-US" b="1" dirty="0">
                <a:solidFill>
                  <a:srgbClr val="666666"/>
                </a:solidFill>
              </a:rPr>
              <a:t>Planning A Meeting With Your Legislator</a:t>
            </a:r>
            <a:br>
              <a:rPr lang="en-US" b="1" dirty="0">
                <a:solidFill>
                  <a:srgbClr val="666666"/>
                </a:solidFill>
              </a:rPr>
            </a:br>
            <a:endParaRPr lang="en-US" dirty="0"/>
          </a:p>
        </p:txBody>
      </p:sp>
      <p:pic>
        <p:nvPicPr>
          <p:cNvPr id="8" name="Sound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93200" y="6807200"/>
            <a:ext cx="812800" cy="812800"/>
          </a:xfrm>
          <a:prstGeom prst="rect">
            <a:avLst/>
          </a:prstGeom>
        </p:spPr>
      </p:pic>
    </p:spTree>
    <p:extLst>
      <p:ext uri="{BB962C8B-B14F-4D97-AF65-F5344CB8AC3E}">
        <p14:creationId xmlns:p14="http://schemas.microsoft.com/office/powerpoint/2010/main" val="3594980461"/>
      </p:ext>
    </p:extLst>
  </p:cSld>
  <p:clrMapOvr>
    <a:masterClrMapping/>
  </p:clrMapOvr>
  <mc:AlternateContent xmlns:mc="http://schemas.openxmlformats.org/markup-compatibility/2006" xmlns:p14="http://schemas.microsoft.com/office/powerpoint/2010/main">
    <mc:Choice Requires="p14">
      <p:transition spd="slow" p14:dur="2000" advTm="14153"/>
    </mc:Choice>
    <mc:Fallback xmlns="">
      <p:transition spd="slow" advTm="141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11256"/>
            <a:ext cx="6096000" cy="1060344"/>
          </a:xfrm>
        </p:spPr>
        <p:txBody>
          <a:bodyPr>
            <a:normAutofit fontScale="90000"/>
          </a:bodyPr>
          <a:lstStyle/>
          <a:p>
            <a:r>
              <a:rPr lang="en-US" dirty="0" smtClean="0"/>
              <a:t>Come Dressed Appropriately </a:t>
            </a:r>
            <a:endParaRPr lang="en-US" dirty="0"/>
          </a:p>
        </p:txBody>
      </p:sp>
      <p:sp>
        <p:nvSpPr>
          <p:cNvPr id="4" name="Content Placeholder 2"/>
          <p:cNvSpPr>
            <a:spLocks noGrp="1"/>
          </p:cNvSpPr>
          <p:nvPr>
            <p:ph sz="quarter" idx="1"/>
          </p:nvPr>
        </p:nvSpPr>
        <p:spPr>
          <a:xfrm>
            <a:off x="1236785" y="1676400"/>
            <a:ext cx="8229600" cy="5562600"/>
          </a:xfrm>
        </p:spPr>
        <p:txBody>
          <a:bodyPr>
            <a:normAutofit/>
          </a:bodyPr>
          <a:lstStyle/>
          <a:p>
            <a:pPr marL="0" indent="0" algn="ctr">
              <a:buNone/>
            </a:pPr>
            <a:endParaRPr lang="en-US" sz="2400" dirty="0" smtClean="0">
              <a:solidFill>
                <a:schemeClr val="tx1">
                  <a:lumMod val="65000"/>
                  <a:lumOff val="35000"/>
                </a:schemeClr>
              </a:solidFill>
              <a:latin typeface="Franklin Gothic Medium" panose="020B0603020102020204" pitchFamily="34" charset="0"/>
            </a:endParaRPr>
          </a:p>
          <a:p>
            <a:pPr marL="0" indent="0" algn="ctr">
              <a:buNone/>
            </a:pPr>
            <a:endParaRPr lang="en-US" sz="2400" dirty="0">
              <a:solidFill>
                <a:schemeClr val="tx1">
                  <a:lumMod val="65000"/>
                  <a:lumOff val="35000"/>
                </a:schemeClr>
              </a:solidFill>
              <a:latin typeface="Franklin Gothic Medium" panose="020B0603020102020204" pitchFamily="34" charset="0"/>
            </a:endParaRPr>
          </a:p>
          <a:p>
            <a:pPr marL="0" indent="0" algn="ctr">
              <a:buNone/>
            </a:pPr>
            <a:r>
              <a:rPr lang="en-US" sz="2400" dirty="0" smtClean="0">
                <a:solidFill>
                  <a:schemeClr val="tx1">
                    <a:lumMod val="65000"/>
                    <a:lumOff val="35000"/>
                  </a:schemeClr>
                </a:solidFill>
                <a:latin typeface="Franklin Gothic Medium" panose="020B0603020102020204" pitchFamily="34" charset="0"/>
              </a:rPr>
              <a:t>A </a:t>
            </a:r>
            <a:r>
              <a:rPr lang="en-US" sz="2400" dirty="0">
                <a:solidFill>
                  <a:schemeClr val="tx1">
                    <a:lumMod val="65000"/>
                    <a:lumOff val="35000"/>
                  </a:schemeClr>
                </a:solidFill>
                <a:latin typeface="Franklin Gothic Medium" panose="020B0603020102020204" pitchFamily="34" charset="0"/>
              </a:rPr>
              <a:t>state office is somewhere you want to be taken </a:t>
            </a:r>
            <a:r>
              <a:rPr lang="en-US" sz="2400" dirty="0" smtClean="0">
                <a:solidFill>
                  <a:schemeClr val="tx1">
                    <a:lumMod val="65000"/>
                    <a:lumOff val="35000"/>
                  </a:schemeClr>
                </a:solidFill>
                <a:latin typeface="Franklin Gothic Medium" panose="020B0603020102020204" pitchFamily="34" charset="0"/>
              </a:rPr>
              <a:t>seriously. Business </a:t>
            </a:r>
            <a:r>
              <a:rPr lang="en-US" sz="2400" dirty="0">
                <a:solidFill>
                  <a:schemeClr val="tx1">
                    <a:lumMod val="65000"/>
                    <a:lumOff val="35000"/>
                  </a:schemeClr>
                </a:solidFill>
                <a:latin typeface="Franklin Gothic Medium" panose="020B0603020102020204" pitchFamily="34" charset="0"/>
              </a:rPr>
              <a:t>attire is appropriate for a meeting and </a:t>
            </a:r>
            <a:r>
              <a:rPr lang="en-US" sz="2400" dirty="0" smtClean="0">
                <a:solidFill>
                  <a:schemeClr val="tx1">
                    <a:lumMod val="65000"/>
                    <a:lumOff val="35000"/>
                  </a:schemeClr>
                </a:solidFill>
                <a:latin typeface="Franklin Gothic Medium" panose="020B0603020102020204" pitchFamily="34" charset="0"/>
              </a:rPr>
              <a:t>is </a:t>
            </a:r>
            <a:r>
              <a:rPr lang="en-US" sz="2400" dirty="0">
                <a:solidFill>
                  <a:schemeClr val="tx1">
                    <a:lumMod val="65000"/>
                    <a:lumOff val="35000"/>
                  </a:schemeClr>
                </a:solidFill>
                <a:latin typeface="Franklin Gothic Medium" panose="020B0603020102020204" pitchFamily="34" charset="0"/>
              </a:rPr>
              <a:t>highly recommended</a:t>
            </a:r>
            <a:r>
              <a:rPr lang="en-US" sz="2400" dirty="0" smtClean="0">
                <a:solidFill>
                  <a:schemeClr val="tx1">
                    <a:lumMod val="65000"/>
                    <a:lumOff val="35000"/>
                  </a:schemeClr>
                </a:solidFill>
                <a:latin typeface="Franklin Gothic Medium" panose="020B0603020102020204" pitchFamily="34" charset="0"/>
              </a:rPr>
              <a:t>.</a:t>
            </a:r>
            <a:br>
              <a:rPr lang="en-US" sz="2400" dirty="0" smtClean="0">
                <a:solidFill>
                  <a:schemeClr val="tx1">
                    <a:lumMod val="65000"/>
                    <a:lumOff val="35000"/>
                  </a:schemeClr>
                </a:solidFill>
                <a:latin typeface="Franklin Gothic Medium" panose="020B0603020102020204" pitchFamily="34" charset="0"/>
              </a:rPr>
            </a:br>
            <a:endParaRPr lang="en-US" sz="2400" dirty="0">
              <a:solidFill>
                <a:schemeClr val="tx1">
                  <a:lumMod val="65000"/>
                  <a:lumOff val="35000"/>
                </a:schemeClr>
              </a:solidFill>
              <a:latin typeface="Franklin Gothic Medium" panose="020B0603020102020204" pitchFamily="34" charset="0"/>
            </a:endParaRPr>
          </a:p>
        </p:txBody>
      </p:sp>
      <p:pic>
        <p:nvPicPr>
          <p:cNvPr id="5" name="Sound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93200" y="6807200"/>
            <a:ext cx="812800" cy="812800"/>
          </a:xfrm>
          <a:prstGeom prst="rect">
            <a:avLst/>
          </a:prstGeom>
        </p:spPr>
      </p:pic>
    </p:spTree>
    <p:extLst>
      <p:ext uri="{BB962C8B-B14F-4D97-AF65-F5344CB8AC3E}">
        <p14:creationId xmlns:p14="http://schemas.microsoft.com/office/powerpoint/2010/main" val="657329631"/>
      </p:ext>
    </p:extLst>
  </p:cSld>
  <p:clrMapOvr>
    <a:masterClrMapping/>
  </p:clrMapOvr>
  <mc:AlternateContent xmlns:mc="http://schemas.openxmlformats.org/markup-compatibility/2006" xmlns:p14="http://schemas.microsoft.com/office/powerpoint/2010/main">
    <mc:Choice Requires="p14">
      <p:transition spd="slow" p14:dur="2000" advTm="16343"/>
    </mc:Choice>
    <mc:Fallback xmlns="">
      <p:transition spd="slow" advTm="163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11256"/>
            <a:ext cx="6096000" cy="1060344"/>
          </a:xfrm>
        </p:spPr>
        <p:txBody>
          <a:bodyPr/>
          <a:lstStyle/>
          <a:p>
            <a:r>
              <a:rPr lang="en-US" dirty="0" smtClean="0"/>
              <a:t>Talk, But Also Listen</a:t>
            </a:r>
            <a:endParaRPr lang="en-US" dirty="0"/>
          </a:p>
        </p:txBody>
      </p:sp>
      <p:sp>
        <p:nvSpPr>
          <p:cNvPr id="4" name="Content Placeholder 2"/>
          <p:cNvSpPr>
            <a:spLocks noGrp="1"/>
          </p:cNvSpPr>
          <p:nvPr>
            <p:ph sz="quarter" idx="1"/>
          </p:nvPr>
        </p:nvSpPr>
        <p:spPr>
          <a:xfrm>
            <a:off x="1371600" y="1600200"/>
            <a:ext cx="8229600" cy="5562600"/>
          </a:xfrm>
        </p:spPr>
        <p:txBody>
          <a:bodyPr>
            <a:normAutofit/>
          </a:bodyPr>
          <a:lstStyle/>
          <a:p>
            <a:pPr marL="0" indent="0" algn="ctr">
              <a:buNone/>
            </a:pPr>
            <a:r>
              <a:rPr lang="en-US" sz="2400" dirty="0">
                <a:solidFill>
                  <a:schemeClr val="tx1">
                    <a:lumMod val="65000"/>
                    <a:lumOff val="35000"/>
                  </a:schemeClr>
                </a:solidFill>
                <a:latin typeface="Franklin Gothic Medium" panose="020B0603020102020204" pitchFamily="34" charset="0"/>
              </a:rPr>
              <a:t>You should be confident and lead the conversation where you’d like, but also remember that in order to have a good conversation you must also </a:t>
            </a:r>
            <a:r>
              <a:rPr lang="en-US" sz="2400" dirty="0" smtClean="0">
                <a:solidFill>
                  <a:schemeClr val="tx1">
                    <a:lumMod val="65000"/>
                    <a:lumOff val="35000"/>
                  </a:schemeClr>
                </a:solidFill>
                <a:latin typeface="Franklin Gothic Medium" panose="020B0603020102020204" pitchFamily="34" charset="0"/>
              </a:rPr>
              <a:t>listen.</a:t>
            </a:r>
          </a:p>
          <a:p>
            <a:pPr marL="0" indent="0" algn="ctr">
              <a:buNone/>
            </a:pPr>
            <a:endParaRPr lang="en-US" sz="2400" dirty="0">
              <a:solidFill>
                <a:schemeClr val="tx1">
                  <a:lumMod val="65000"/>
                  <a:lumOff val="35000"/>
                </a:schemeClr>
              </a:solidFill>
              <a:latin typeface="Franklin Gothic Medium" panose="020B0603020102020204" pitchFamily="34" charset="0"/>
            </a:endParaRPr>
          </a:p>
          <a:p>
            <a:r>
              <a:rPr lang="en-US" sz="2000" dirty="0" smtClean="0">
                <a:solidFill>
                  <a:schemeClr val="tx1">
                    <a:lumMod val="65000"/>
                    <a:lumOff val="35000"/>
                  </a:schemeClr>
                </a:solidFill>
                <a:latin typeface="Franklin Gothic Medium" panose="020B0603020102020204" pitchFamily="34" charset="0"/>
              </a:rPr>
              <a:t>Engage them with questions or information about the issue you want to discuss</a:t>
            </a:r>
          </a:p>
          <a:p>
            <a:pPr marL="0" indent="0">
              <a:buNone/>
            </a:pPr>
            <a:endParaRPr lang="en-US" sz="2000" dirty="0" smtClean="0">
              <a:solidFill>
                <a:schemeClr val="tx1">
                  <a:lumMod val="65000"/>
                  <a:lumOff val="35000"/>
                </a:schemeClr>
              </a:solidFill>
              <a:latin typeface="Franklin Gothic Medium" panose="020B0603020102020204" pitchFamily="34" charset="0"/>
            </a:endParaRPr>
          </a:p>
          <a:p>
            <a:r>
              <a:rPr lang="en-US" sz="2000" dirty="0" smtClean="0">
                <a:solidFill>
                  <a:schemeClr val="tx1">
                    <a:lumMod val="65000"/>
                    <a:lumOff val="35000"/>
                  </a:schemeClr>
                </a:solidFill>
                <a:latin typeface="Franklin Gothic Medium" panose="020B0603020102020204" pitchFamily="34" charset="0"/>
              </a:rPr>
              <a:t>Do your best to keep the conversation on topic</a:t>
            </a:r>
          </a:p>
          <a:p>
            <a:pPr marL="0" indent="0">
              <a:buNone/>
            </a:pPr>
            <a:endParaRPr lang="en-US" sz="2000" dirty="0" smtClean="0">
              <a:solidFill>
                <a:schemeClr val="tx1">
                  <a:lumMod val="65000"/>
                  <a:lumOff val="35000"/>
                </a:schemeClr>
              </a:solidFill>
              <a:latin typeface="Franklin Gothic Medium" panose="020B0603020102020204" pitchFamily="34" charset="0"/>
            </a:endParaRPr>
          </a:p>
          <a:p>
            <a:r>
              <a:rPr lang="en-US" sz="2000" dirty="0" smtClean="0">
                <a:solidFill>
                  <a:schemeClr val="tx1">
                    <a:lumMod val="65000"/>
                    <a:lumOff val="35000"/>
                  </a:schemeClr>
                </a:solidFill>
                <a:latin typeface="Franklin Gothic Medium" panose="020B0603020102020204" pitchFamily="34" charset="0"/>
              </a:rPr>
              <a:t>If </a:t>
            </a:r>
            <a:r>
              <a:rPr lang="en-US" sz="2000" dirty="0">
                <a:solidFill>
                  <a:schemeClr val="tx1">
                    <a:lumMod val="65000"/>
                    <a:lumOff val="35000"/>
                  </a:schemeClr>
                </a:solidFill>
                <a:latin typeface="Franklin Gothic Medium" panose="020B0603020102020204" pitchFamily="34" charset="0"/>
              </a:rPr>
              <a:t>you do not know the answer to a question, be honest about it. Don’t try to fake an </a:t>
            </a:r>
            <a:r>
              <a:rPr lang="en-US" sz="2000" dirty="0" smtClean="0">
                <a:solidFill>
                  <a:schemeClr val="tx1">
                    <a:lumMod val="65000"/>
                    <a:lumOff val="35000"/>
                  </a:schemeClr>
                </a:solidFill>
                <a:latin typeface="Franklin Gothic Medium" panose="020B0603020102020204" pitchFamily="34" charset="0"/>
              </a:rPr>
              <a:t>answer</a:t>
            </a:r>
          </a:p>
          <a:p>
            <a:pPr marL="0" indent="0">
              <a:buNone/>
            </a:pPr>
            <a:endParaRPr lang="en-US" sz="2000" dirty="0" smtClean="0">
              <a:solidFill>
                <a:schemeClr val="tx1">
                  <a:lumMod val="65000"/>
                  <a:lumOff val="35000"/>
                </a:schemeClr>
              </a:solidFill>
              <a:latin typeface="Franklin Gothic Medium" panose="020B0603020102020204" pitchFamily="34" charset="0"/>
            </a:endParaRPr>
          </a:p>
          <a:p>
            <a:r>
              <a:rPr lang="en-US" sz="2000" dirty="0" smtClean="0">
                <a:solidFill>
                  <a:schemeClr val="tx1">
                    <a:lumMod val="65000"/>
                    <a:lumOff val="35000"/>
                  </a:schemeClr>
                </a:solidFill>
                <a:latin typeface="Franklin Gothic Medium" panose="020B0603020102020204" pitchFamily="34" charset="0"/>
              </a:rPr>
              <a:t>At the end of the meeting, recap any specific requests or actions that were discussed</a:t>
            </a:r>
            <a:endParaRPr lang="en-US" sz="2000" dirty="0">
              <a:solidFill>
                <a:schemeClr val="tx1">
                  <a:lumMod val="65000"/>
                  <a:lumOff val="35000"/>
                </a:schemeClr>
              </a:solidFill>
              <a:latin typeface="Franklin Gothic Medium" panose="020B0603020102020204" pitchFamily="34" charset="0"/>
            </a:endParaRPr>
          </a:p>
        </p:txBody>
      </p:sp>
      <p:pic>
        <p:nvPicPr>
          <p:cNvPr id="5" name="Sound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093200" y="6807200"/>
            <a:ext cx="812800" cy="812800"/>
          </a:xfrm>
          <a:prstGeom prst="rect">
            <a:avLst/>
          </a:prstGeom>
        </p:spPr>
      </p:pic>
    </p:spTree>
    <p:custDataLst>
      <p:tags r:id="rId1"/>
    </p:custDataLst>
    <p:extLst>
      <p:ext uri="{BB962C8B-B14F-4D97-AF65-F5344CB8AC3E}">
        <p14:creationId xmlns:p14="http://schemas.microsoft.com/office/powerpoint/2010/main" val="163368233"/>
      </p:ext>
    </p:extLst>
  </p:cSld>
  <p:clrMapOvr>
    <a:masterClrMapping/>
  </p:clrMapOvr>
  <mc:AlternateContent xmlns:mc="http://schemas.openxmlformats.org/markup-compatibility/2006" xmlns:p14="http://schemas.microsoft.com/office/powerpoint/2010/main">
    <mc:Choice Requires="p14">
      <p:transition spd="slow" p14:dur="2000" advTm="55817"/>
    </mc:Choice>
    <mc:Fallback xmlns="">
      <p:transition spd="slow" advTm="558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fade">
                                      <p:cBhvr>
                                        <p:cTn id="2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2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Rounded Rectangular Callout 3"/>
          <p:cNvSpPr/>
          <p:nvPr/>
        </p:nvSpPr>
        <p:spPr>
          <a:xfrm>
            <a:off x="1600200" y="1828800"/>
            <a:ext cx="2743200" cy="1676400"/>
          </a:xfrm>
          <a:prstGeom prst="wedgeRoundRectCallout">
            <a:avLst/>
          </a:prstGeom>
          <a:solidFill>
            <a:schemeClr val="accent1">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chemeClr val="tx1">
                    <a:lumMod val="65000"/>
                    <a:lumOff val="35000"/>
                  </a:schemeClr>
                </a:solidFill>
                <a:latin typeface="Franklin Gothic Medium" panose="020B0603020102020204" pitchFamily="34" charset="0"/>
              </a:rPr>
              <a:t>Share your experience (e.g., I’m a patient, I’m a mother, I’m a clinician, etc.)</a:t>
            </a:r>
            <a:endParaRPr lang="en-US" dirty="0">
              <a:solidFill>
                <a:schemeClr val="tx1">
                  <a:lumMod val="65000"/>
                  <a:lumOff val="35000"/>
                </a:schemeClr>
              </a:solidFill>
              <a:latin typeface="Franklin Gothic Medium" panose="020B0603020102020204" pitchFamily="34" charset="0"/>
            </a:endParaRPr>
          </a:p>
        </p:txBody>
      </p:sp>
      <p:sp>
        <p:nvSpPr>
          <p:cNvPr id="5" name="Rounded Rectangular Callout 4"/>
          <p:cNvSpPr/>
          <p:nvPr/>
        </p:nvSpPr>
        <p:spPr>
          <a:xfrm>
            <a:off x="5791200" y="3480582"/>
            <a:ext cx="2743200" cy="1676400"/>
          </a:xfrm>
          <a:prstGeom prst="wedgeRoundRectCallout">
            <a:avLst/>
          </a:prstGeom>
          <a:solidFill>
            <a:schemeClr val="accent1">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chemeClr val="tx1">
                    <a:lumMod val="65000"/>
                    <a:lumOff val="35000"/>
                  </a:schemeClr>
                </a:solidFill>
                <a:latin typeface="Franklin Gothic Medium" panose="020B0603020102020204" pitchFamily="34" charset="0"/>
              </a:rPr>
              <a:t>Remind them why you are here (e.g., I’m supporting a bill, planning an event, etc.)</a:t>
            </a:r>
            <a:endParaRPr lang="en-US" dirty="0">
              <a:solidFill>
                <a:schemeClr val="tx1">
                  <a:lumMod val="65000"/>
                  <a:lumOff val="35000"/>
                </a:schemeClr>
              </a:solidFill>
              <a:latin typeface="Franklin Gothic Medium" panose="020B0603020102020204" pitchFamily="34" charset="0"/>
            </a:endParaRPr>
          </a:p>
        </p:txBody>
      </p:sp>
      <p:sp>
        <p:nvSpPr>
          <p:cNvPr id="6" name="Rounded Rectangular Callout 5"/>
          <p:cNvSpPr/>
          <p:nvPr/>
        </p:nvSpPr>
        <p:spPr>
          <a:xfrm>
            <a:off x="2133600" y="5029200"/>
            <a:ext cx="2743200" cy="1676400"/>
          </a:xfrm>
          <a:prstGeom prst="wedgeRoundRectCallout">
            <a:avLst/>
          </a:prstGeom>
          <a:solidFill>
            <a:schemeClr val="accent1">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chemeClr val="tx1">
                    <a:lumMod val="65000"/>
                    <a:lumOff val="35000"/>
                  </a:schemeClr>
                </a:solidFill>
                <a:latin typeface="Franklin Gothic Medium" panose="020B0603020102020204" pitchFamily="34" charset="0"/>
              </a:rPr>
              <a:t>Make an actionable request (e.g., vote for this bill, attend our event, etc.)</a:t>
            </a:r>
            <a:endParaRPr lang="en-US" dirty="0">
              <a:solidFill>
                <a:schemeClr val="tx1">
                  <a:lumMod val="65000"/>
                  <a:lumOff val="35000"/>
                </a:schemeClr>
              </a:solidFill>
              <a:latin typeface="Franklin Gothic Medium" panose="020B0603020102020204" pitchFamily="34" charset="0"/>
            </a:endParaRPr>
          </a:p>
        </p:txBody>
      </p:sp>
      <p:pic>
        <p:nvPicPr>
          <p:cNvPr id="8" name="Sound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093200" y="6807200"/>
            <a:ext cx="812800" cy="812800"/>
          </a:xfrm>
          <a:prstGeom prst="rect">
            <a:avLst/>
          </a:prstGeom>
        </p:spPr>
      </p:pic>
    </p:spTree>
    <p:custDataLst>
      <p:tags r:id="rId1"/>
    </p:custDataLst>
    <p:extLst>
      <p:ext uri="{BB962C8B-B14F-4D97-AF65-F5344CB8AC3E}">
        <p14:creationId xmlns:p14="http://schemas.microsoft.com/office/powerpoint/2010/main" val="1313381978"/>
      </p:ext>
    </p:extLst>
  </p:cSld>
  <p:clrMapOvr>
    <a:masterClrMapping/>
  </p:clrMapOvr>
  <mc:AlternateContent xmlns:mc="http://schemas.openxmlformats.org/markup-compatibility/2006" xmlns:p14="http://schemas.microsoft.com/office/powerpoint/2010/main">
    <mc:Choice Requires="p14">
      <p:transition spd="slow" p14:dur="2000" advTm="46630"/>
    </mc:Choice>
    <mc:Fallback xmlns="">
      <p:transition spd="slow" advTm="466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22" fill="hold" display="0">
                  <p:stCondLst>
                    <p:cond delay="indefinite"/>
                  </p:stCondLst>
                  <p:endCondLst>
                    <p:cond evt="onStopAudio" delay="0">
                      <p:tgtEl>
                        <p:sldTgt/>
                      </p:tgtEl>
                    </p:cond>
                  </p:endCondLst>
                </p:cTn>
                <p:tgtEl>
                  <p:spTgt spid="8"/>
                </p:tgtEl>
              </p:cMediaNode>
            </p:audio>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11256"/>
            <a:ext cx="6096000" cy="1060344"/>
          </a:xfrm>
        </p:spPr>
        <p:txBody>
          <a:bodyPr/>
          <a:lstStyle/>
          <a:p>
            <a:r>
              <a:rPr lang="en-US" dirty="0" smtClean="0"/>
              <a:t>After Your Meeting</a:t>
            </a:r>
            <a:endParaRPr lang="en-US" dirty="0"/>
          </a:p>
        </p:txBody>
      </p:sp>
      <p:sp>
        <p:nvSpPr>
          <p:cNvPr id="4" name="Content Placeholder 2"/>
          <p:cNvSpPr>
            <a:spLocks noGrp="1"/>
          </p:cNvSpPr>
          <p:nvPr>
            <p:ph sz="quarter" idx="1"/>
          </p:nvPr>
        </p:nvSpPr>
        <p:spPr>
          <a:xfrm>
            <a:off x="1371600" y="1524000"/>
            <a:ext cx="8229600" cy="5562600"/>
          </a:xfrm>
        </p:spPr>
        <p:txBody>
          <a:bodyPr>
            <a:normAutofit fontScale="85000" lnSpcReduction="20000"/>
          </a:bodyPr>
          <a:lstStyle/>
          <a:p>
            <a:pPr marL="0" indent="0" algn="ctr">
              <a:buNone/>
            </a:pPr>
            <a:r>
              <a:rPr lang="en-US" sz="3100" dirty="0" smtClean="0">
                <a:solidFill>
                  <a:schemeClr val="tx1">
                    <a:lumMod val="65000"/>
                    <a:lumOff val="35000"/>
                  </a:schemeClr>
                </a:solidFill>
                <a:latin typeface="Franklin Gothic Medium" panose="020B0603020102020204" pitchFamily="34" charset="0"/>
              </a:rPr>
              <a:t>Within 3-5 days of your meeting, follow up </a:t>
            </a:r>
            <a:r>
              <a:rPr lang="en-US" sz="3100" u="sng" dirty="0" smtClean="0">
                <a:solidFill>
                  <a:schemeClr val="tx1">
                    <a:lumMod val="65000"/>
                    <a:lumOff val="35000"/>
                  </a:schemeClr>
                </a:solidFill>
                <a:latin typeface="Franklin Gothic Medium" panose="020B0603020102020204" pitchFamily="34" charset="0"/>
              </a:rPr>
              <a:t>in writing </a:t>
            </a:r>
            <a:r>
              <a:rPr lang="en-US" sz="3100" dirty="0" smtClean="0">
                <a:solidFill>
                  <a:schemeClr val="tx1">
                    <a:lumMod val="65000"/>
                    <a:lumOff val="35000"/>
                  </a:schemeClr>
                </a:solidFill>
                <a:latin typeface="Franklin Gothic Medium" panose="020B0603020102020204" pitchFamily="34" charset="0"/>
              </a:rPr>
              <a:t>with the legislator or their staff: </a:t>
            </a:r>
          </a:p>
          <a:p>
            <a:pPr marL="0" indent="0" algn="ctr">
              <a:buNone/>
            </a:pPr>
            <a:endParaRPr lang="en-US" sz="3100" dirty="0">
              <a:solidFill>
                <a:schemeClr val="tx1">
                  <a:lumMod val="65000"/>
                  <a:lumOff val="35000"/>
                </a:schemeClr>
              </a:solidFill>
              <a:latin typeface="Franklin Gothic Medium" panose="020B0603020102020204" pitchFamily="34" charset="0"/>
            </a:endParaRPr>
          </a:p>
          <a:p>
            <a:r>
              <a:rPr lang="en-US" sz="2600" dirty="0" smtClean="0">
                <a:solidFill>
                  <a:schemeClr val="tx1">
                    <a:lumMod val="65000"/>
                    <a:lumOff val="35000"/>
                  </a:schemeClr>
                </a:solidFill>
                <a:latin typeface="Franklin Gothic Medium" panose="020B0603020102020204" pitchFamily="34" charset="0"/>
              </a:rPr>
              <a:t>Be </a:t>
            </a:r>
            <a:r>
              <a:rPr lang="en-US" sz="2600" dirty="0">
                <a:solidFill>
                  <a:schemeClr val="tx1">
                    <a:lumMod val="65000"/>
                    <a:lumOff val="35000"/>
                  </a:schemeClr>
                </a:solidFill>
                <a:latin typeface="Franklin Gothic Medium" panose="020B0603020102020204" pitchFamily="34" charset="0"/>
              </a:rPr>
              <a:t>professional – even if they do not agree with your </a:t>
            </a:r>
            <a:r>
              <a:rPr lang="en-US" sz="2600" dirty="0" smtClean="0">
                <a:solidFill>
                  <a:schemeClr val="tx1">
                    <a:lumMod val="65000"/>
                    <a:lumOff val="35000"/>
                  </a:schemeClr>
                </a:solidFill>
                <a:latin typeface="Franklin Gothic Medium" panose="020B0603020102020204" pitchFamily="34" charset="0"/>
              </a:rPr>
              <a:t>position</a:t>
            </a:r>
          </a:p>
          <a:p>
            <a:r>
              <a:rPr lang="en-US" sz="2600" dirty="0" smtClean="0">
                <a:solidFill>
                  <a:schemeClr val="tx1">
                    <a:lumMod val="65000"/>
                    <a:lumOff val="35000"/>
                  </a:schemeClr>
                </a:solidFill>
                <a:latin typeface="Franklin Gothic Medium" panose="020B0603020102020204" pitchFamily="34" charset="0"/>
              </a:rPr>
              <a:t>Thank them</a:t>
            </a:r>
            <a:endParaRPr lang="en-US" sz="2600" dirty="0">
              <a:solidFill>
                <a:schemeClr val="tx1">
                  <a:lumMod val="65000"/>
                  <a:lumOff val="35000"/>
                </a:schemeClr>
              </a:solidFill>
              <a:latin typeface="Franklin Gothic Medium" panose="020B0603020102020204" pitchFamily="34" charset="0"/>
            </a:endParaRPr>
          </a:p>
          <a:p>
            <a:r>
              <a:rPr lang="en-US" sz="2600" dirty="0" smtClean="0">
                <a:solidFill>
                  <a:schemeClr val="tx1">
                    <a:lumMod val="65000"/>
                    <a:lumOff val="35000"/>
                  </a:schemeClr>
                </a:solidFill>
                <a:latin typeface="Franklin Gothic Medium" panose="020B0603020102020204" pitchFamily="34" charset="0"/>
              </a:rPr>
              <a:t>Restate </a:t>
            </a:r>
            <a:r>
              <a:rPr lang="en-US" sz="2600" dirty="0">
                <a:solidFill>
                  <a:schemeClr val="tx1">
                    <a:lumMod val="65000"/>
                    <a:lumOff val="35000"/>
                  </a:schemeClr>
                </a:solidFill>
                <a:latin typeface="Franklin Gothic Medium" panose="020B0603020102020204" pitchFamily="34" charset="0"/>
              </a:rPr>
              <a:t>your issue and highlight what was discussed</a:t>
            </a:r>
          </a:p>
          <a:p>
            <a:r>
              <a:rPr lang="en-US" sz="2600" dirty="0" smtClean="0">
                <a:solidFill>
                  <a:schemeClr val="tx1">
                    <a:lumMod val="65000"/>
                    <a:lumOff val="35000"/>
                  </a:schemeClr>
                </a:solidFill>
                <a:latin typeface="Franklin Gothic Medium" panose="020B0603020102020204" pitchFamily="34" charset="0"/>
              </a:rPr>
              <a:t>Follow </a:t>
            </a:r>
            <a:r>
              <a:rPr lang="en-US" sz="2600" dirty="0">
                <a:solidFill>
                  <a:schemeClr val="tx1">
                    <a:lumMod val="65000"/>
                    <a:lumOff val="35000"/>
                  </a:schemeClr>
                </a:solidFill>
                <a:latin typeface="Franklin Gothic Medium" panose="020B0603020102020204" pitchFamily="34" charset="0"/>
              </a:rPr>
              <a:t>up with any unanswered questions they may have had during the meeting</a:t>
            </a:r>
          </a:p>
          <a:p>
            <a:pPr marL="0" indent="0">
              <a:buNone/>
            </a:pPr>
            <a:r>
              <a:rPr lang="en-US" sz="2600" dirty="0" smtClean="0">
                <a:solidFill>
                  <a:schemeClr val="tx1">
                    <a:lumMod val="65000"/>
                    <a:lumOff val="35000"/>
                  </a:schemeClr>
                </a:solidFill>
                <a:latin typeface="Franklin Gothic Medium" panose="020B0603020102020204" pitchFamily="34" charset="0"/>
              </a:rPr>
              <a:t/>
            </a:r>
            <a:br>
              <a:rPr lang="en-US" sz="2600" dirty="0" smtClean="0">
                <a:solidFill>
                  <a:schemeClr val="tx1">
                    <a:lumMod val="65000"/>
                    <a:lumOff val="35000"/>
                  </a:schemeClr>
                </a:solidFill>
                <a:latin typeface="Franklin Gothic Medium" panose="020B0603020102020204" pitchFamily="34" charset="0"/>
              </a:rPr>
            </a:br>
            <a:endParaRPr lang="en-US" sz="2600" dirty="0">
              <a:solidFill>
                <a:schemeClr val="tx1">
                  <a:lumMod val="65000"/>
                  <a:lumOff val="35000"/>
                </a:schemeClr>
              </a:solidFill>
              <a:latin typeface="Franklin Gothic Medium" panose="020B0603020102020204" pitchFamily="34" charset="0"/>
            </a:endParaRPr>
          </a:p>
          <a:p>
            <a:pPr marL="0" indent="0" algn="ctr">
              <a:buNone/>
            </a:pPr>
            <a:r>
              <a:rPr lang="en-US" sz="3100" dirty="0">
                <a:solidFill>
                  <a:schemeClr val="tx1">
                    <a:lumMod val="65000"/>
                    <a:lumOff val="35000"/>
                  </a:schemeClr>
                </a:solidFill>
                <a:latin typeface="Franklin Gothic Medium" panose="020B0603020102020204" pitchFamily="34" charset="0"/>
              </a:rPr>
              <a:t>Regroup with your organization and let everyone know how it went</a:t>
            </a:r>
            <a:r>
              <a:rPr lang="en-US" sz="3100" dirty="0" smtClean="0">
                <a:solidFill>
                  <a:schemeClr val="tx1">
                    <a:lumMod val="65000"/>
                    <a:lumOff val="35000"/>
                  </a:schemeClr>
                </a:solidFill>
                <a:latin typeface="Franklin Gothic Medium" panose="020B0603020102020204" pitchFamily="34" charset="0"/>
              </a:rPr>
              <a:t>.</a:t>
            </a:r>
          </a:p>
          <a:p>
            <a:pPr marL="0" indent="0" algn="ctr">
              <a:buNone/>
            </a:pPr>
            <a:endParaRPr lang="en-US" sz="3100" dirty="0">
              <a:solidFill>
                <a:schemeClr val="tx1">
                  <a:lumMod val="65000"/>
                  <a:lumOff val="35000"/>
                </a:schemeClr>
              </a:solidFill>
              <a:latin typeface="Franklin Gothic Medium" panose="020B0603020102020204" pitchFamily="34" charset="0"/>
            </a:endParaRPr>
          </a:p>
          <a:p>
            <a:r>
              <a:rPr lang="en-US" sz="2600" dirty="0" smtClean="0">
                <a:solidFill>
                  <a:schemeClr val="tx1">
                    <a:lumMod val="65000"/>
                    <a:lumOff val="35000"/>
                  </a:schemeClr>
                </a:solidFill>
                <a:latin typeface="Franklin Gothic Medium" panose="020B0603020102020204" pitchFamily="34" charset="0"/>
              </a:rPr>
              <a:t>Formulate </a:t>
            </a:r>
            <a:r>
              <a:rPr lang="en-US" sz="2600" dirty="0">
                <a:solidFill>
                  <a:schemeClr val="tx1">
                    <a:lumMod val="65000"/>
                    <a:lumOff val="35000"/>
                  </a:schemeClr>
                </a:solidFill>
                <a:latin typeface="Franklin Gothic Medium" panose="020B0603020102020204" pitchFamily="34" charset="0"/>
              </a:rPr>
              <a:t>a plan to go forward with the issue or direct it from another point of view</a:t>
            </a:r>
          </a:p>
        </p:txBody>
      </p:sp>
      <p:pic>
        <p:nvPicPr>
          <p:cNvPr id="5" name="Sound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093200" y="6807200"/>
            <a:ext cx="812800" cy="812800"/>
          </a:xfrm>
          <a:prstGeom prst="rect">
            <a:avLst/>
          </a:prstGeom>
        </p:spPr>
      </p:pic>
    </p:spTree>
    <p:custDataLst>
      <p:tags r:id="rId1"/>
    </p:custDataLst>
    <p:extLst>
      <p:ext uri="{BB962C8B-B14F-4D97-AF65-F5344CB8AC3E}">
        <p14:creationId xmlns:p14="http://schemas.microsoft.com/office/powerpoint/2010/main" val="149096909"/>
      </p:ext>
    </p:extLst>
  </p:cSld>
  <p:clrMapOvr>
    <a:masterClrMapping/>
  </p:clrMapOvr>
  <mc:AlternateContent xmlns:mc="http://schemas.openxmlformats.org/markup-compatibility/2006" xmlns:p14="http://schemas.microsoft.com/office/powerpoint/2010/main">
    <mc:Choice Requires="p14">
      <p:transition spd="slow" p14:dur="2000" advTm="29267"/>
    </mc:Choice>
    <mc:Fallback xmlns="">
      <p:transition spd="slow" advTm="292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500"/>
                                        <p:tgtEl>
                                          <p:spTgt spid="4">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35"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685800" y="1752600"/>
            <a:ext cx="8686800" cy="5257800"/>
          </a:xfrm>
          <a:ln>
            <a:noFill/>
          </a:ln>
        </p:spPr>
        <p:txBody>
          <a:bodyPr>
            <a:normAutofit fontScale="70000" lnSpcReduction="20000"/>
          </a:bodyPr>
          <a:lstStyle/>
          <a:p>
            <a:pPr marL="0" indent="0">
              <a:buNone/>
            </a:pPr>
            <a:r>
              <a:rPr lang="en-US" sz="2400" b="1" dirty="0" smtClean="0">
                <a:solidFill>
                  <a:schemeClr val="tx1">
                    <a:lumMod val="65000"/>
                    <a:lumOff val="35000"/>
                  </a:schemeClr>
                </a:solidFill>
                <a:latin typeface="Franklin Gothic Medium" panose="020B0603020102020204" pitchFamily="34" charset="0"/>
              </a:rPr>
              <a:t>To: </a:t>
            </a:r>
            <a:r>
              <a:rPr lang="en-US" sz="2400" dirty="0" smtClean="0">
                <a:solidFill>
                  <a:schemeClr val="tx1">
                    <a:lumMod val="65000"/>
                    <a:lumOff val="35000"/>
                  </a:schemeClr>
                </a:solidFill>
                <a:latin typeface="Franklin Gothic Medium" panose="020B0603020102020204" pitchFamily="34" charset="0"/>
              </a:rPr>
              <a:t>district39@senate.virginia.gov</a:t>
            </a:r>
          </a:p>
          <a:p>
            <a:pPr marL="0" indent="0">
              <a:buNone/>
            </a:pPr>
            <a:r>
              <a:rPr lang="en-US" sz="2400" b="1" dirty="0" smtClean="0">
                <a:solidFill>
                  <a:schemeClr val="tx1">
                    <a:lumMod val="65000"/>
                    <a:lumOff val="35000"/>
                  </a:schemeClr>
                </a:solidFill>
                <a:latin typeface="Franklin Gothic Medium" panose="020B0603020102020204" pitchFamily="34" charset="0"/>
              </a:rPr>
              <a:t>Cc: </a:t>
            </a:r>
            <a:r>
              <a:rPr lang="en-US" sz="2400" dirty="0" smtClean="0">
                <a:solidFill>
                  <a:schemeClr val="tx1">
                    <a:lumMod val="65000"/>
                    <a:lumOff val="35000"/>
                  </a:schemeClr>
                </a:solidFill>
                <a:latin typeface="Franklin Gothic Medium" panose="020B0603020102020204" pitchFamily="34" charset="0"/>
              </a:rPr>
              <a:t>janedoe@senate.virgina.gov</a:t>
            </a:r>
          </a:p>
          <a:p>
            <a:pPr marL="0" indent="0">
              <a:buNone/>
            </a:pPr>
            <a:r>
              <a:rPr lang="en-US" sz="2400" b="1" dirty="0" smtClean="0">
                <a:solidFill>
                  <a:schemeClr val="tx1">
                    <a:lumMod val="65000"/>
                    <a:lumOff val="35000"/>
                  </a:schemeClr>
                </a:solidFill>
                <a:latin typeface="Franklin Gothic Medium" panose="020B0603020102020204" pitchFamily="34" charset="0"/>
              </a:rPr>
              <a:t>From: </a:t>
            </a:r>
            <a:r>
              <a:rPr lang="en-US" sz="2400" dirty="0" smtClean="0">
                <a:solidFill>
                  <a:schemeClr val="tx1">
                    <a:lumMod val="65000"/>
                    <a:lumOff val="35000"/>
                  </a:schemeClr>
                </a:solidFill>
                <a:latin typeface="Franklin Gothic Medium" panose="020B0603020102020204" pitchFamily="34" charset="0"/>
              </a:rPr>
              <a:t>tim.boyd@rareaction.org</a:t>
            </a:r>
          </a:p>
          <a:p>
            <a:pPr marL="0" indent="0">
              <a:buNone/>
            </a:pPr>
            <a:r>
              <a:rPr lang="en-US" sz="2400" b="1" dirty="0" smtClean="0">
                <a:solidFill>
                  <a:schemeClr val="tx1">
                    <a:lumMod val="65000"/>
                    <a:lumOff val="35000"/>
                  </a:schemeClr>
                </a:solidFill>
                <a:latin typeface="Franklin Gothic Medium" panose="020B0603020102020204" pitchFamily="34" charset="0"/>
              </a:rPr>
              <a:t>Subject: </a:t>
            </a:r>
            <a:r>
              <a:rPr lang="en-US" sz="2400" dirty="0" smtClean="0">
                <a:solidFill>
                  <a:schemeClr val="tx1">
                    <a:lumMod val="65000"/>
                    <a:lumOff val="35000"/>
                  </a:schemeClr>
                </a:solidFill>
                <a:latin typeface="Franklin Gothic Medium" panose="020B0603020102020204" pitchFamily="34" charset="0"/>
              </a:rPr>
              <a:t>Thank You for Meeting With </a:t>
            </a:r>
            <a:r>
              <a:rPr lang="en-US" sz="2400" dirty="0">
                <a:solidFill>
                  <a:schemeClr val="tx1">
                    <a:lumMod val="65000"/>
                    <a:lumOff val="35000"/>
                  </a:schemeClr>
                </a:solidFill>
                <a:latin typeface="Franklin Gothic Medium" panose="020B0603020102020204" pitchFamily="34" charset="0"/>
              </a:rPr>
              <a:t>M</a:t>
            </a:r>
            <a:r>
              <a:rPr lang="en-US" sz="2400" dirty="0" smtClean="0">
                <a:solidFill>
                  <a:schemeClr val="tx1">
                    <a:lumMod val="65000"/>
                    <a:lumOff val="35000"/>
                  </a:schemeClr>
                </a:solidFill>
                <a:latin typeface="Franklin Gothic Medium" panose="020B0603020102020204" pitchFamily="34" charset="0"/>
              </a:rPr>
              <a:t>e</a:t>
            </a:r>
          </a:p>
          <a:p>
            <a:pPr marL="0" indent="0">
              <a:buNone/>
            </a:pPr>
            <a:endParaRPr lang="en-US" sz="2400" dirty="0" smtClean="0">
              <a:solidFill>
                <a:schemeClr val="tx1">
                  <a:lumMod val="65000"/>
                  <a:lumOff val="35000"/>
                </a:schemeClr>
              </a:solidFill>
              <a:latin typeface="Franklin Gothic Medium" panose="020B0603020102020204" pitchFamily="34" charset="0"/>
            </a:endParaRPr>
          </a:p>
          <a:p>
            <a:pPr marL="0" indent="0">
              <a:buNone/>
            </a:pPr>
            <a:r>
              <a:rPr lang="en-US" sz="2400" dirty="0" smtClean="0">
                <a:solidFill>
                  <a:schemeClr val="tx1">
                    <a:lumMod val="65000"/>
                    <a:lumOff val="35000"/>
                  </a:schemeClr>
                </a:solidFill>
                <a:latin typeface="Franklin Gothic Medium" panose="020B0603020102020204" pitchFamily="34" charset="0"/>
              </a:rPr>
              <a:t>Senator Barker,</a:t>
            </a:r>
          </a:p>
          <a:p>
            <a:pPr marL="0" indent="0">
              <a:buNone/>
            </a:pPr>
            <a:endParaRPr lang="en-US" sz="2400" dirty="0" smtClean="0">
              <a:solidFill>
                <a:schemeClr val="tx1">
                  <a:lumMod val="65000"/>
                  <a:lumOff val="35000"/>
                </a:schemeClr>
              </a:solidFill>
              <a:latin typeface="Franklin Gothic Medium" panose="020B0603020102020204" pitchFamily="34" charset="0"/>
            </a:endParaRPr>
          </a:p>
          <a:p>
            <a:pPr marL="0" indent="0">
              <a:buNone/>
            </a:pPr>
            <a:r>
              <a:rPr lang="en-US" sz="2400" dirty="0" smtClean="0">
                <a:solidFill>
                  <a:schemeClr val="tx1">
                    <a:lumMod val="65000"/>
                    <a:lumOff val="35000"/>
                  </a:schemeClr>
                </a:solidFill>
                <a:latin typeface="Franklin Gothic Medium" panose="020B0603020102020204" pitchFamily="34" charset="0"/>
              </a:rPr>
              <a:t>Thank you for taking the time to meet with me yesterday, it was a pleasure talking to you about Rare Disease Day.  Per your request, here’s further information about our Rare Disease Day event: </a:t>
            </a:r>
          </a:p>
          <a:p>
            <a:pPr marL="0" indent="0">
              <a:buNone/>
            </a:pPr>
            <a:r>
              <a:rPr lang="en-US" sz="2400" dirty="0" smtClean="0">
                <a:solidFill>
                  <a:schemeClr val="tx1">
                    <a:lumMod val="65000"/>
                    <a:lumOff val="35000"/>
                  </a:schemeClr>
                </a:solidFill>
                <a:latin typeface="Franklin Gothic Medium" panose="020B0603020102020204" pitchFamily="34" charset="0"/>
              </a:rPr>
              <a:t>The event will be held on Feb 28 at the capitol rotunda from: 10:30 to noon. We would love for you to attend and talk briefly about how the state can support the rare disease community. </a:t>
            </a:r>
          </a:p>
          <a:p>
            <a:pPr marL="0" indent="0">
              <a:buNone/>
            </a:pPr>
            <a:r>
              <a:rPr lang="en-US" sz="2400" dirty="0" smtClean="0">
                <a:solidFill>
                  <a:schemeClr val="tx1">
                    <a:lumMod val="65000"/>
                    <a:lumOff val="35000"/>
                  </a:schemeClr>
                </a:solidFill>
                <a:latin typeface="Franklin Gothic Medium" panose="020B0603020102020204" pitchFamily="34" charset="0"/>
              </a:rPr>
              <a:t>Your health care assistant Jane said that if you are not able to attend then she would be happy to speak in your place.  We would be happy to have her and appreciate the support.  </a:t>
            </a:r>
          </a:p>
          <a:p>
            <a:pPr marL="0" indent="0">
              <a:buNone/>
            </a:pPr>
            <a:r>
              <a:rPr lang="en-US" sz="2400" dirty="0" smtClean="0">
                <a:solidFill>
                  <a:schemeClr val="tx1">
                    <a:lumMod val="65000"/>
                    <a:lumOff val="35000"/>
                  </a:schemeClr>
                </a:solidFill>
                <a:latin typeface="Franklin Gothic Medium" panose="020B0603020102020204" pitchFamily="34" charset="0"/>
              </a:rPr>
              <a:t>If you or your staff need further information about the event, please let me know. I can be reached via email or by phone at (555) 555-5555.</a:t>
            </a:r>
          </a:p>
          <a:p>
            <a:pPr marL="0" indent="0">
              <a:buNone/>
            </a:pPr>
            <a:endParaRPr lang="en-US" sz="2400" dirty="0">
              <a:solidFill>
                <a:schemeClr val="tx1">
                  <a:lumMod val="65000"/>
                  <a:lumOff val="35000"/>
                </a:schemeClr>
              </a:solidFill>
              <a:latin typeface="Franklin Gothic Medium" panose="020B0603020102020204" pitchFamily="34" charset="0"/>
            </a:endParaRPr>
          </a:p>
          <a:p>
            <a:pPr marL="0" indent="0">
              <a:buNone/>
            </a:pPr>
            <a:r>
              <a:rPr lang="en-US" sz="2400" dirty="0" smtClean="0">
                <a:solidFill>
                  <a:schemeClr val="tx1">
                    <a:lumMod val="65000"/>
                    <a:lumOff val="35000"/>
                  </a:schemeClr>
                </a:solidFill>
                <a:latin typeface="Franklin Gothic Medium" panose="020B0603020102020204" pitchFamily="34" charset="0"/>
              </a:rPr>
              <a:t>Thanks again,</a:t>
            </a:r>
          </a:p>
          <a:p>
            <a:pPr marL="0" indent="0">
              <a:buNone/>
            </a:pPr>
            <a:r>
              <a:rPr lang="en-US" sz="2400" dirty="0" smtClean="0">
                <a:solidFill>
                  <a:schemeClr val="tx1">
                    <a:lumMod val="65000"/>
                    <a:lumOff val="35000"/>
                  </a:schemeClr>
                </a:solidFill>
                <a:latin typeface="Franklin Gothic Medium" panose="020B0603020102020204" pitchFamily="34" charset="0"/>
              </a:rPr>
              <a:t>Jane Smith</a:t>
            </a:r>
            <a:endParaRPr lang="en-US" sz="2400" dirty="0">
              <a:solidFill>
                <a:schemeClr val="tx1">
                  <a:lumMod val="65000"/>
                  <a:lumOff val="35000"/>
                </a:schemeClr>
              </a:solidFill>
              <a:latin typeface="Franklin Gothic Medium" panose="020B0603020102020204" pitchFamily="34" charset="0"/>
            </a:endParaRPr>
          </a:p>
          <a:p>
            <a:pPr marL="0" indent="0">
              <a:buNone/>
            </a:pPr>
            <a:endParaRPr lang="en-US" sz="2400" dirty="0">
              <a:latin typeface="Franklin Gothic Medium" panose="020B0603020102020204" pitchFamily="34" charset="0"/>
            </a:endParaRPr>
          </a:p>
        </p:txBody>
      </p:sp>
      <p:pic>
        <p:nvPicPr>
          <p:cNvPr id="3" name="Sound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093200" y="6807200"/>
            <a:ext cx="812800" cy="812800"/>
          </a:xfrm>
          <a:prstGeom prst="rect">
            <a:avLst/>
          </a:prstGeom>
        </p:spPr>
      </p:pic>
    </p:spTree>
    <p:custDataLst>
      <p:tags r:id="rId1"/>
    </p:custDataLst>
    <p:extLst>
      <p:ext uri="{BB962C8B-B14F-4D97-AF65-F5344CB8AC3E}">
        <p14:creationId xmlns:p14="http://schemas.microsoft.com/office/powerpoint/2010/main" val="1603086291"/>
      </p:ext>
    </p:extLst>
  </p:cSld>
  <p:clrMapOvr>
    <a:masterClrMapping/>
  </p:clrMapOvr>
  <mc:AlternateContent xmlns:mc="http://schemas.openxmlformats.org/markup-compatibility/2006" xmlns:p14="http://schemas.microsoft.com/office/powerpoint/2010/main">
    <mc:Choice Requires="p14">
      <p:transition spd="slow" p14:dur="2000" advTm="30530"/>
    </mc:Choice>
    <mc:Fallback xmlns="">
      <p:transition spd="slow" advTm="305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4">
                                            <p:txEl>
                                              <p:pRg st="9" end="9"/>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11"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11256"/>
            <a:ext cx="6096000" cy="1060344"/>
          </a:xfrm>
        </p:spPr>
        <p:txBody>
          <a:bodyPr/>
          <a:lstStyle/>
          <a:p>
            <a:r>
              <a:rPr lang="en-US" dirty="0" smtClean="0"/>
              <a:t>Final Thoughts</a:t>
            </a:r>
            <a:endParaRPr lang="en-US" dirty="0"/>
          </a:p>
        </p:txBody>
      </p:sp>
      <p:sp>
        <p:nvSpPr>
          <p:cNvPr id="4" name="Content Placeholder 2"/>
          <p:cNvSpPr>
            <a:spLocks noGrp="1"/>
          </p:cNvSpPr>
          <p:nvPr>
            <p:ph sz="quarter" idx="1"/>
          </p:nvPr>
        </p:nvSpPr>
        <p:spPr>
          <a:xfrm>
            <a:off x="1230922" y="1752600"/>
            <a:ext cx="8675077" cy="5562600"/>
          </a:xfrm>
        </p:spPr>
        <p:txBody>
          <a:bodyPr>
            <a:normAutofit/>
          </a:bodyPr>
          <a:lstStyle/>
          <a:p>
            <a:pPr marL="0" indent="0" algn="ctr">
              <a:buNone/>
            </a:pPr>
            <a:r>
              <a:rPr lang="en-US" sz="2400" dirty="0" smtClean="0">
                <a:solidFill>
                  <a:schemeClr val="tx1">
                    <a:lumMod val="65000"/>
                    <a:lumOff val="35000"/>
                  </a:schemeClr>
                </a:solidFill>
                <a:latin typeface="Franklin Gothic Medium" panose="020B0603020102020204" pitchFamily="34" charset="0"/>
              </a:rPr>
              <a:t>Your legislators (and their staff) want to have an ongoing relationship with you.  </a:t>
            </a:r>
          </a:p>
          <a:p>
            <a:pPr marL="0" indent="0" algn="ctr">
              <a:buNone/>
            </a:pPr>
            <a:endParaRPr lang="en-US" sz="2000" dirty="0">
              <a:solidFill>
                <a:schemeClr val="tx1">
                  <a:lumMod val="65000"/>
                  <a:lumOff val="35000"/>
                </a:schemeClr>
              </a:solidFill>
              <a:latin typeface="Franklin Gothic Medium" panose="020B0603020102020204" pitchFamily="34" charset="0"/>
            </a:endParaRPr>
          </a:p>
          <a:p>
            <a:r>
              <a:rPr lang="en-US" sz="2000" dirty="0" smtClean="0">
                <a:solidFill>
                  <a:schemeClr val="tx1">
                    <a:lumMod val="65000"/>
                    <a:lumOff val="35000"/>
                  </a:schemeClr>
                </a:solidFill>
                <a:latin typeface="Franklin Gothic Medium" panose="020B0603020102020204" pitchFamily="34" charset="0"/>
              </a:rPr>
              <a:t>Feel free to keep them in the loop about your (or your organization’s) activities.</a:t>
            </a:r>
          </a:p>
          <a:p>
            <a:r>
              <a:rPr lang="en-US" sz="2000" dirty="0" smtClean="0">
                <a:solidFill>
                  <a:schemeClr val="tx1">
                    <a:lumMod val="65000"/>
                    <a:lumOff val="35000"/>
                  </a:schemeClr>
                </a:solidFill>
                <a:latin typeface="Franklin Gothic Medium" panose="020B0603020102020204" pitchFamily="34" charset="0"/>
              </a:rPr>
              <a:t>Keep an eye out for events hosted by your legislator. These are opportunities to quickly see them again and remind them who you are. </a:t>
            </a:r>
            <a:endParaRPr lang="en-US" sz="2000" dirty="0">
              <a:solidFill>
                <a:schemeClr val="tx1">
                  <a:lumMod val="65000"/>
                  <a:lumOff val="35000"/>
                </a:schemeClr>
              </a:solidFill>
              <a:latin typeface="Franklin Gothic Medium" panose="020B0603020102020204" pitchFamily="34" charset="0"/>
            </a:endParaRPr>
          </a:p>
          <a:p>
            <a:pPr marL="0" indent="0">
              <a:buNone/>
            </a:pPr>
            <a:r>
              <a:rPr lang="en-US" sz="2000" dirty="0" smtClean="0">
                <a:solidFill>
                  <a:schemeClr val="tx1">
                    <a:lumMod val="65000"/>
                    <a:lumOff val="35000"/>
                  </a:schemeClr>
                </a:solidFill>
                <a:latin typeface="Franklin Gothic Medium" panose="020B0603020102020204" pitchFamily="34" charset="0"/>
              </a:rPr>
              <a:t/>
            </a:r>
            <a:br>
              <a:rPr lang="en-US" sz="2000" dirty="0" smtClean="0">
                <a:solidFill>
                  <a:schemeClr val="tx1">
                    <a:lumMod val="65000"/>
                    <a:lumOff val="35000"/>
                  </a:schemeClr>
                </a:solidFill>
                <a:latin typeface="Franklin Gothic Medium" panose="020B0603020102020204" pitchFamily="34" charset="0"/>
              </a:rPr>
            </a:br>
            <a:endParaRPr lang="en-US" sz="2000" dirty="0">
              <a:solidFill>
                <a:schemeClr val="tx1">
                  <a:lumMod val="65000"/>
                  <a:lumOff val="35000"/>
                </a:schemeClr>
              </a:solidFill>
              <a:latin typeface="Franklin Gothic Medium" panose="020B0603020102020204" pitchFamily="34" charset="0"/>
            </a:endParaRPr>
          </a:p>
          <a:p>
            <a:pPr marL="0" indent="0" algn="ctr">
              <a:buNone/>
            </a:pPr>
            <a:r>
              <a:rPr lang="en-US" sz="2000" dirty="0" smtClean="0">
                <a:solidFill>
                  <a:schemeClr val="tx1">
                    <a:lumMod val="65000"/>
                    <a:lumOff val="35000"/>
                  </a:schemeClr>
                </a:solidFill>
                <a:latin typeface="Franklin Gothic Medium" panose="020B0603020102020204" pitchFamily="34" charset="0"/>
              </a:rPr>
              <a:t>Other Advocacy Toolkits:</a:t>
            </a:r>
          </a:p>
          <a:p>
            <a:pPr marL="0" indent="0" algn="ctr">
              <a:buNone/>
            </a:pPr>
            <a:endParaRPr lang="en-US" sz="2000" dirty="0">
              <a:solidFill>
                <a:schemeClr val="tx1">
                  <a:lumMod val="65000"/>
                  <a:lumOff val="35000"/>
                </a:schemeClr>
              </a:solidFill>
              <a:latin typeface="Franklin Gothic Medium" panose="020B0603020102020204" pitchFamily="34" charset="0"/>
            </a:endParaRPr>
          </a:p>
          <a:p>
            <a:r>
              <a:rPr lang="en-US" sz="2000" dirty="0" smtClean="0">
                <a:solidFill>
                  <a:schemeClr val="tx1">
                    <a:lumMod val="65000"/>
                    <a:lumOff val="35000"/>
                  </a:schemeClr>
                </a:solidFill>
                <a:latin typeface="Franklin Gothic Medium" panose="020B0603020102020204" pitchFamily="34" charset="0"/>
              </a:rPr>
              <a:t>Toolkit #5: What you need (legislative visit materials)</a:t>
            </a:r>
          </a:p>
          <a:p>
            <a:r>
              <a:rPr lang="en-US" sz="2000" dirty="0" smtClean="0">
                <a:solidFill>
                  <a:schemeClr val="tx1">
                    <a:lumMod val="65000"/>
                    <a:lumOff val="35000"/>
                  </a:schemeClr>
                </a:solidFill>
                <a:latin typeface="Franklin Gothic Medium" panose="020B0603020102020204" pitchFamily="34" charset="0"/>
              </a:rPr>
              <a:t>Toolkit #6: State vs. Federal Government </a:t>
            </a:r>
            <a:endParaRPr lang="en-US" sz="2000" dirty="0">
              <a:solidFill>
                <a:schemeClr val="tx1">
                  <a:lumMod val="65000"/>
                  <a:lumOff val="35000"/>
                </a:schemeClr>
              </a:solidFill>
              <a:latin typeface="Franklin Gothic Medium" panose="020B0603020102020204" pitchFamily="34" charset="0"/>
            </a:endParaRPr>
          </a:p>
        </p:txBody>
      </p:sp>
      <p:pic>
        <p:nvPicPr>
          <p:cNvPr id="9" name="Sound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093200" y="6807200"/>
            <a:ext cx="812800" cy="812800"/>
          </a:xfrm>
          <a:prstGeom prst="rect">
            <a:avLst/>
          </a:prstGeom>
        </p:spPr>
      </p:pic>
    </p:spTree>
    <p:custDataLst>
      <p:tags r:id="rId1"/>
    </p:custDataLst>
    <p:extLst>
      <p:ext uri="{BB962C8B-B14F-4D97-AF65-F5344CB8AC3E}">
        <p14:creationId xmlns:p14="http://schemas.microsoft.com/office/powerpoint/2010/main" val="2025346492"/>
      </p:ext>
    </p:extLst>
  </p:cSld>
  <p:clrMapOvr>
    <a:masterClrMapping/>
  </p:clrMapOvr>
  <mc:AlternateContent xmlns:mc="http://schemas.openxmlformats.org/markup-compatibility/2006" xmlns:p14="http://schemas.microsoft.com/office/powerpoint/2010/main">
    <mc:Choice Requires="p14">
      <p:transition spd="slow" p14:dur="2000" advTm="31924"/>
    </mc:Choice>
    <mc:Fallback xmlns="">
      <p:transition spd="slow" advTm="319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28" fill="hold" display="0">
                  <p:stCondLst>
                    <p:cond delay="indefinite"/>
                  </p:stCondLst>
                  <p:endCondLst>
                    <p:cond evt="onStopAudio" delay="0">
                      <p:tgtEl>
                        <p:sldTgt/>
                      </p:tgtEl>
                    </p:cond>
                  </p:endCondLst>
                </p:cTn>
                <p:tgtEl>
                  <p:spTgt spid="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4200" y="311256"/>
            <a:ext cx="6431280" cy="1295400"/>
          </a:xfrm>
        </p:spPr>
        <p:txBody>
          <a:bodyPr/>
          <a:lstStyle/>
          <a:p>
            <a:r>
              <a:rPr lang="en-US" dirty="0" smtClean="0">
                <a:solidFill>
                  <a:schemeClr val="bg1"/>
                </a:solidFill>
              </a:rPr>
              <a:t>Thank You!</a:t>
            </a:r>
            <a:endParaRPr lang="en-US" dirty="0">
              <a:solidFill>
                <a:schemeClr val="bg1"/>
              </a:solidFill>
            </a:endParaRPr>
          </a:p>
        </p:txBody>
      </p:sp>
      <p:sp>
        <p:nvSpPr>
          <p:cNvPr id="3" name="Content Placeholder 2"/>
          <p:cNvSpPr>
            <a:spLocks noGrp="1"/>
          </p:cNvSpPr>
          <p:nvPr>
            <p:ph idx="1"/>
          </p:nvPr>
        </p:nvSpPr>
        <p:spPr>
          <a:xfrm>
            <a:off x="2362200" y="1813562"/>
            <a:ext cx="7193280" cy="51294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600" dirty="0" smtClean="0">
                <a:solidFill>
                  <a:schemeClr val="bg1"/>
                </a:solidFill>
              </a:rPr>
              <a:t>www.rareaction.org</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3600"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600" dirty="0" err="1" smtClean="0">
                <a:solidFill>
                  <a:schemeClr val="bg1"/>
                </a:solidFill>
              </a:rPr>
              <a:t>www.rarediseases.org</a:t>
            </a:r>
            <a:r>
              <a:rPr lang="en-US" sz="3600" dirty="0" smtClean="0">
                <a:solidFill>
                  <a:schemeClr val="bg1"/>
                </a:solidFill>
              </a:rPr>
              <a:t> </a:t>
            </a:r>
            <a:endParaRPr lang="en-US" sz="3600" dirty="0">
              <a:solidFill>
                <a:schemeClr val="bg1"/>
              </a:solidFill>
            </a:endParaRPr>
          </a:p>
        </p:txBody>
      </p:sp>
      <p:pic>
        <p:nvPicPr>
          <p:cNvPr id="5" name="Sound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93200" y="6807200"/>
            <a:ext cx="812800" cy="812800"/>
          </a:xfrm>
          <a:prstGeom prst="rect">
            <a:avLst/>
          </a:prstGeom>
        </p:spPr>
      </p:pic>
    </p:spTree>
    <p:extLst>
      <p:ext uri="{BB962C8B-B14F-4D97-AF65-F5344CB8AC3E}">
        <p14:creationId xmlns:p14="http://schemas.microsoft.com/office/powerpoint/2010/main" val="2571088615"/>
      </p:ext>
    </p:extLst>
  </p:cSld>
  <p:clrMapOvr>
    <a:masterClrMapping/>
  </p:clrMapOvr>
  <mc:AlternateContent xmlns:mc="http://schemas.openxmlformats.org/markup-compatibility/2006" xmlns:p14="http://schemas.microsoft.com/office/powerpoint/2010/main">
    <mc:Choice Requires="p14">
      <p:transition spd="slow" p14:dur="2000" advTm="8692"/>
    </mc:Choice>
    <mc:Fallback xmlns="">
      <p:transition spd="slow" advTm="86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11256"/>
            <a:ext cx="6096000" cy="1060344"/>
          </a:xfrm>
        </p:spPr>
        <p:txBody>
          <a:bodyPr/>
          <a:lstStyle/>
          <a:p>
            <a:r>
              <a:rPr lang="en-US" dirty="0" smtClean="0"/>
              <a:t>Make an IMPACT</a:t>
            </a:r>
            <a:endParaRPr lang="en-US" dirty="0"/>
          </a:p>
        </p:txBody>
      </p:sp>
      <p:sp>
        <p:nvSpPr>
          <p:cNvPr id="6" name="Rectangle 2"/>
          <p:cNvSpPr txBox="1">
            <a:spLocks noChangeArrowheads="1"/>
          </p:cNvSpPr>
          <p:nvPr/>
        </p:nvSpPr>
        <p:spPr>
          <a:xfrm>
            <a:off x="1508760" y="2042160"/>
            <a:ext cx="7559919" cy="398145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mtClean="0"/>
              <a:t>I – </a:t>
            </a:r>
            <a:r>
              <a:rPr lang="en-US" i="1" smtClean="0"/>
              <a:t>Identify who to meet with</a:t>
            </a:r>
            <a:br>
              <a:rPr lang="en-US" i="1" smtClean="0"/>
            </a:br>
            <a:r>
              <a:rPr lang="en-US" b="1" smtClean="0"/>
              <a:t>M – </a:t>
            </a:r>
            <a:r>
              <a:rPr lang="en-US" i="1" smtClean="0"/>
              <a:t>Make an appointment</a:t>
            </a:r>
            <a:r>
              <a:rPr lang="en-US" smtClean="0"/>
              <a:t/>
            </a:r>
            <a:br>
              <a:rPr lang="en-US" smtClean="0"/>
            </a:br>
            <a:r>
              <a:rPr lang="en-US" b="1" smtClean="0"/>
              <a:t>P – </a:t>
            </a:r>
            <a:r>
              <a:rPr lang="en-US" i="1" smtClean="0"/>
              <a:t>Prepare and practice</a:t>
            </a:r>
            <a:r>
              <a:rPr lang="en-US" smtClean="0"/>
              <a:t/>
            </a:r>
            <a:br>
              <a:rPr lang="en-US" smtClean="0"/>
            </a:br>
            <a:r>
              <a:rPr lang="en-US" b="1" smtClean="0"/>
              <a:t>A – </a:t>
            </a:r>
            <a:r>
              <a:rPr lang="en-US" i="1" smtClean="0"/>
              <a:t>Arrive on time</a:t>
            </a:r>
            <a:r>
              <a:rPr lang="en-US" b="1" smtClean="0"/>
              <a:t/>
            </a:r>
            <a:br>
              <a:rPr lang="en-US" b="1" smtClean="0"/>
            </a:br>
            <a:r>
              <a:rPr lang="en-US" b="1" smtClean="0"/>
              <a:t>C – </a:t>
            </a:r>
            <a:r>
              <a:rPr lang="en-US" i="1" smtClean="0"/>
              <a:t>Come dressed appropriately</a:t>
            </a:r>
            <a:r>
              <a:rPr lang="en-US" smtClean="0"/>
              <a:t/>
            </a:r>
            <a:br>
              <a:rPr lang="en-US" smtClean="0"/>
            </a:br>
            <a:r>
              <a:rPr lang="en-US" b="1" smtClean="0"/>
              <a:t>T – </a:t>
            </a:r>
            <a:r>
              <a:rPr lang="en-US" i="1" smtClean="0"/>
              <a:t>Talk, but also listen</a:t>
            </a:r>
            <a:endParaRPr lang="en-US" i="1" dirty="0" smtClean="0"/>
          </a:p>
        </p:txBody>
      </p:sp>
      <p:pic>
        <p:nvPicPr>
          <p:cNvPr id="5" name="Sound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093200" y="6807200"/>
            <a:ext cx="812800" cy="812800"/>
          </a:xfrm>
          <a:prstGeom prst="rect">
            <a:avLst/>
          </a:prstGeom>
        </p:spPr>
      </p:pic>
    </p:spTree>
    <p:custDataLst>
      <p:tags r:id="rId1"/>
    </p:custDataLst>
    <p:extLst>
      <p:ext uri="{BB962C8B-B14F-4D97-AF65-F5344CB8AC3E}">
        <p14:creationId xmlns:p14="http://schemas.microsoft.com/office/powerpoint/2010/main" val="2668716583"/>
      </p:ext>
    </p:extLst>
  </p:cSld>
  <p:clrMapOvr>
    <a:masterClrMapping/>
  </p:clrMapOvr>
  <mc:AlternateContent xmlns:mc="http://schemas.openxmlformats.org/markup-compatibility/2006" xmlns:p14="http://schemas.microsoft.com/office/powerpoint/2010/main">
    <mc:Choice Requires="p14">
      <p:transition spd="slow" p14:dur="2000" advTm="20602"/>
    </mc:Choice>
    <mc:Fallback xmlns="">
      <p:transition spd="slow" advTm="206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13" fill="hold" display="0">
                  <p:stCondLst>
                    <p:cond delay="indefinite"/>
                  </p:stCondLst>
                  <p:endCondLst>
                    <p:cond evt="onStopAudio" delay="0">
                      <p:tgtEl>
                        <p:sldTgt/>
                      </p:tgtEl>
                    </p:cond>
                  </p:endCondLst>
                </p:cTn>
                <p:tgtEl>
                  <p:spTgt spid="5"/>
                </p:tgtEl>
              </p:cMediaNode>
            </p:audio>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11256"/>
            <a:ext cx="6096000" cy="1060344"/>
          </a:xfrm>
        </p:spPr>
        <p:txBody>
          <a:bodyPr>
            <a:normAutofit fontScale="90000"/>
          </a:bodyPr>
          <a:lstStyle/>
          <a:p>
            <a:r>
              <a:rPr lang="en-US" dirty="0" smtClean="0"/>
              <a:t>Identify Who To Meet With</a:t>
            </a:r>
            <a:endParaRPr lang="en-US" dirty="0"/>
          </a:p>
        </p:txBody>
      </p:sp>
      <p:sp>
        <p:nvSpPr>
          <p:cNvPr id="4" name="Content Placeholder 2"/>
          <p:cNvSpPr>
            <a:spLocks noGrp="1"/>
          </p:cNvSpPr>
          <p:nvPr>
            <p:ph sz="quarter" idx="1"/>
          </p:nvPr>
        </p:nvSpPr>
        <p:spPr>
          <a:xfrm>
            <a:off x="1066800" y="1905000"/>
            <a:ext cx="8229600" cy="5029200"/>
          </a:xfrm>
        </p:spPr>
        <p:txBody>
          <a:bodyPr>
            <a:noAutofit/>
          </a:bodyPr>
          <a:lstStyle/>
          <a:p>
            <a:pPr marL="0" indent="0" algn="ctr">
              <a:buNone/>
            </a:pPr>
            <a:r>
              <a:rPr lang="en-US" sz="2400" dirty="0" smtClean="0">
                <a:solidFill>
                  <a:schemeClr val="tx1">
                    <a:lumMod val="65000"/>
                    <a:lumOff val="35000"/>
                  </a:schemeClr>
                </a:solidFill>
                <a:latin typeface="Franklin Gothic Medium" panose="020B0603020102020204" pitchFamily="34" charset="0"/>
              </a:rPr>
              <a:t>Knowing </a:t>
            </a:r>
            <a:r>
              <a:rPr lang="en-US" sz="2400" b="1" dirty="0">
                <a:solidFill>
                  <a:schemeClr val="tx1">
                    <a:lumMod val="65000"/>
                    <a:lumOff val="35000"/>
                  </a:schemeClr>
                </a:solidFill>
                <a:latin typeface="Franklin Gothic Medium" panose="020B0603020102020204" pitchFamily="34" charset="0"/>
              </a:rPr>
              <a:t>who</a:t>
            </a:r>
            <a:r>
              <a:rPr lang="en-US" sz="2400" dirty="0">
                <a:solidFill>
                  <a:schemeClr val="tx1">
                    <a:lumMod val="65000"/>
                    <a:lumOff val="35000"/>
                  </a:schemeClr>
                </a:solidFill>
                <a:latin typeface="Franklin Gothic Medium" panose="020B0603020102020204" pitchFamily="34" charset="0"/>
              </a:rPr>
              <a:t> you are targeting and </a:t>
            </a:r>
            <a:r>
              <a:rPr lang="en-US" sz="2400" b="1" dirty="0">
                <a:solidFill>
                  <a:schemeClr val="tx1">
                    <a:lumMod val="65000"/>
                    <a:lumOff val="35000"/>
                  </a:schemeClr>
                </a:solidFill>
                <a:latin typeface="Franklin Gothic Medium" panose="020B0603020102020204" pitchFamily="34" charset="0"/>
              </a:rPr>
              <a:t>why</a:t>
            </a:r>
            <a:r>
              <a:rPr lang="en-US" sz="2400" dirty="0">
                <a:solidFill>
                  <a:schemeClr val="tx1">
                    <a:lumMod val="65000"/>
                    <a:lumOff val="35000"/>
                  </a:schemeClr>
                </a:solidFill>
                <a:latin typeface="Franklin Gothic Medium" panose="020B0603020102020204" pitchFamily="34" charset="0"/>
              </a:rPr>
              <a:t> will help make the most out of your visit – for you and the </a:t>
            </a:r>
            <a:r>
              <a:rPr lang="en-US" sz="2400" dirty="0" smtClean="0">
                <a:solidFill>
                  <a:schemeClr val="tx1">
                    <a:lumMod val="65000"/>
                    <a:lumOff val="35000"/>
                  </a:schemeClr>
                </a:solidFill>
                <a:latin typeface="Franklin Gothic Medium" panose="020B0603020102020204" pitchFamily="34" charset="0"/>
              </a:rPr>
              <a:t>legislator.</a:t>
            </a:r>
            <a:br>
              <a:rPr lang="en-US" sz="2400" dirty="0" smtClean="0">
                <a:solidFill>
                  <a:schemeClr val="tx1">
                    <a:lumMod val="65000"/>
                    <a:lumOff val="35000"/>
                  </a:schemeClr>
                </a:solidFill>
                <a:latin typeface="Franklin Gothic Medium" panose="020B0603020102020204" pitchFamily="34" charset="0"/>
              </a:rPr>
            </a:br>
            <a:endParaRPr lang="en-US" sz="2400" dirty="0" smtClean="0">
              <a:solidFill>
                <a:schemeClr val="tx1">
                  <a:lumMod val="65000"/>
                  <a:lumOff val="35000"/>
                </a:schemeClr>
              </a:solidFill>
              <a:latin typeface="Franklin Gothic Medium" panose="020B0603020102020204" pitchFamily="34" charset="0"/>
            </a:endParaRPr>
          </a:p>
          <a:p>
            <a:r>
              <a:rPr lang="en-US" sz="2400" dirty="0">
                <a:solidFill>
                  <a:schemeClr val="tx1">
                    <a:lumMod val="65000"/>
                    <a:lumOff val="35000"/>
                  </a:schemeClr>
                </a:solidFill>
                <a:latin typeface="Franklin Gothic Medium" panose="020B0603020102020204" pitchFamily="34" charset="0"/>
              </a:rPr>
              <a:t>Identify your legislators: </a:t>
            </a:r>
            <a:endParaRPr lang="en-US" sz="2400" dirty="0" smtClean="0">
              <a:solidFill>
                <a:schemeClr val="tx1">
                  <a:lumMod val="65000"/>
                  <a:lumOff val="35000"/>
                </a:schemeClr>
              </a:solidFill>
              <a:latin typeface="Franklin Gothic Medium" panose="020B0603020102020204" pitchFamily="34" charset="0"/>
            </a:endParaRPr>
          </a:p>
          <a:p>
            <a:pPr lvl="2"/>
            <a:r>
              <a:rPr lang="en-US" dirty="0" smtClean="0">
                <a:solidFill>
                  <a:srgbClr val="0070C0"/>
                </a:solidFill>
                <a:latin typeface="Franklin Gothic Medium" panose="020B0603020102020204" pitchFamily="34" charset="0"/>
              </a:rPr>
              <a:t>www.openstates.org  </a:t>
            </a:r>
          </a:p>
          <a:p>
            <a:pPr lvl="2"/>
            <a:r>
              <a:rPr lang="en-US" dirty="0" smtClean="0">
                <a:solidFill>
                  <a:srgbClr val="0070C0"/>
                </a:solidFill>
                <a:latin typeface="Franklin Gothic Medium" panose="020B0603020102020204" pitchFamily="34" charset="0"/>
              </a:rPr>
              <a:t>www.commoncause.org</a:t>
            </a:r>
          </a:p>
          <a:p>
            <a:endParaRPr lang="en-US" sz="2400" dirty="0" smtClean="0">
              <a:solidFill>
                <a:schemeClr val="tx1">
                  <a:lumMod val="65000"/>
                  <a:lumOff val="35000"/>
                </a:schemeClr>
              </a:solidFill>
              <a:latin typeface="Franklin Gothic Medium" panose="020B0603020102020204" pitchFamily="34" charset="0"/>
            </a:endParaRPr>
          </a:p>
          <a:p>
            <a:r>
              <a:rPr lang="en-US" sz="2400" dirty="0" smtClean="0">
                <a:solidFill>
                  <a:schemeClr val="tx1">
                    <a:lumMod val="65000"/>
                    <a:lumOff val="35000"/>
                  </a:schemeClr>
                </a:solidFill>
                <a:latin typeface="Franklin Gothic Medium" panose="020B0603020102020204" pitchFamily="34" charset="0"/>
              </a:rPr>
              <a:t>All state legislatures have a website with a directory</a:t>
            </a:r>
          </a:p>
          <a:p>
            <a:pPr marL="0" indent="0">
              <a:buNone/>
            </a:pPr>
            <a:endParaRPr lang="en-US" sz="2400" dirty="0">
              <a:solidFill>
                <a:schemeClr val="tx1">
                  <a:lumMod val="65000"/>
                  <a:lumOff val="35000"/>
                </a:schemeClr>
              </a:solidFill>
              <a:latin typeface="Franklin Gothic Medium" panose="020B0603020102020204" pitchFamily="34" charset="0"/>
            </a:endParaRPr>
          </a:p>
          <a:p>
            <a:r>
              <a:rPr lang="en-US" sz="2400" dirty="0" smtClean="0">
                <a:solidFill>
                  <a:schemeClr val="tx1">
                    <a:lumMod val="65000"/>
                    <a:lumOff val="35000"/>
                  </a:schemeClr>
                </a:solidFill>
                <a:latin typeface="Franklin Gothic Medium" panose="020B0603020102020204" pitchFamily="34" charset="0"/>
              </a:rPr>
              <a:t>Do </a:t>
            </a:r>
            <a:r>
              <a:rPr lang="en-US" sz="2400" dirty="0">
                <a:solidFill>
                  <a:schemeClr val="tx1">
                    <a:lumMod val="65000"/>
                    <a:lumOff val="35000"/>
                  </a:schemeClr>
                </a:solidFill>
                <a:latin typeface="Franklin Gothic Medium" panose="020B0603020102020204" pitchFamily="34" charset="0"/>
              </a:rPr>
              <a:t>your research on your legislator. Great </a:t>
            </a:r>
            <a:r>
              <a:rPr lang="en-US" sz="2400" dirty="0" smtClean="0">
                <a:solidFill>
                  <a:schemeClr val="tx1">
                    <a:lumMod val="65000"/>
                    <a:lumOff val="35000"/>
                  </a:schemeClr>
                </a:solidFill>
                <a:latin typeface="Franklin Gothic Medium" panose="020B0603020102020204" pitchFamily="34" charset="0"/>
              </a:rPr>
              <a:t>resource: </a:t>
            </a:r>
            <a:r>
              <a:rPr lang="en-US" sz="2400" dirty="0" smtClean="0">
                <a:solidFill>
                  <a:srgbClr val="0070C0"/>
                </a:solidFill>
                <a:latin typeface="Franklin Gothic Medium" panose="020B0603020102020204" pitchFamily="34" charset="0"/>
              </a:rPr>
              <a:t>www.legiscan.com</a:t>
            </a:r>
            <a:endParaRPr lang="en-US" sz="2400" dirty="0">
              <a:solidFill>
                <a:srgbClr val="0070C0"/>
              </a:solidFill>
              <a:latin typeface="Franklin Gothic Medium" panose="020B0603020102020204" pitchFamily="34" charset="0"/>
            </a:endParaRPr>
          </a:p>
        </p:txBody>
      </p:sp>
      <p:pic>
        <p:nvPicPr>
          <p:cNvPr id="6" name="Sound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093200" y="6807200"/>
            <a:ext cx="812800" cy="812800"/>
          </a:xfrm>
          <a:prstGeom prst="rect">
            <a:avLst/>
          </a:prstGeom>
        </p:spPr>
      </p:pic>
    </p:spTree>
    <p:custDataLst>
      <p:tags r:id="rId1"/>
    </p:custDataLst>
    <p:extLst>
      <p:ext uri="{BB962C8B-B14F-4D97-AF65-F5344CB8AC3E}">
        <p14:creationId xmlns:p14="http://schemas.microsoft.com/office/powerpoint/2010/main" val="1458254007"/>
      </p:ext>
    </p:extLst>
  </p:cSld>
  <p:clrMapOvr>
    <a:masterClrMapping/>
  </p:clrMapOvr>
  <mc:AlternateContent xmlns:mc="http://schemas.openxmlformats.org/markup-compatibility/2006" xmlns:p14="http://schemas.microsoft.com/office/powerpoint/2010/main">
    <mc:Choice Requires="p14">
      <p:transition spd="slow" p14:dur="2000" advTm="32428"/>
    </mc:Choice>
    <mc:Fallback xmlns="">
      <p:transition spd="slow" advTm="324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0"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447800"/>
            <a:ext cx="8181807"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Sound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093200" y="6807200"/>
            <a:ext cx="812800" cy="812800"/>
          </a:xfrm>
          <a:prstGeom prst="rect">
            <a:avLst/>
          </a:prstGeom>
        </p:spPr>
      </p:pic>
    </p:spTree>
    <p:extLst>
      <p:ext uri="{BB962C8B-B14F-4D97-AF65-F5344CB8AC3E}">
        <p14:creationId xmlns:p14="http://schemas.microsoft.com/office/powerpoint/2010/main" val="2109319670"/>
      </p:ext>
    </p:extLst>
  </p:cSld>
  <p:clrMapOvr>
    <a:masterClrMapping/>
  </p:clrMapOvr>
  <mc:AlternateContent xmlns:mc="http://schemas.openxmlformats.org/markup-compatibility/2006" xmlns:p14="http://schemas.microsoft.com/office/powerpoint/2010/main">
    <mc:Choice Requires="p14">
      <p:transition spd="slow" p14:dur="2000" advTm="17577"/>
    </mc:Choice>
    <mc:Fallback xmlns="">
      <p:transition spd="slow" advTm="175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11256"/>
            <a:ext cx="6096000" cy="1060344"/>
          </a:xfrm>
        </p:spPr>
        <p:txBody>
          <a:bodyPr/>
          <a:lstStyle/>
          <a:p>
            <a:r>
              <a:rPr lang="en-US" dirty="0" smtClean="0"/>
              <a:t>Make An Appointment</a:t>
            </a:r>
            <a:endParaRPr lang="en-US" dirty="0"/>
          </a:p>
        </p:txBody>
      </p:sp>
      <p:sp>
        <p:nvSpPr>
          <p:cNvPr id="4" name="Content Placeholder 2"/>
          <p:cNvSpPr>
            <a:spLocks noGrp="1"/>
          </p:cNvSpPr>
          <p:nvPr>
            <p:ph sz="quarter" idx="1"/>
          </p:nvPr>
        </p:nvSpPr>
        <p:spPr>
          <a:xfrm>
            <a:off x="1219200" y="1524000"/>
            <a:ext cx="8686800" cy="5562600"/>
          </a:xfrm>
        </p:spPr>
        <p:txBody>
          <a:bodyPr>
            <a:normAutofit/>
          </a:bodyPr>
          <a:lstStyle/>
          <a:p>
            <a:pPr marL="0" indent="0" algn="ctr">
              <a:buNone/>
            </a:pPr>
            <a:r>
              <a:rPr lang="en-US" sz="2800" dirty="0" smtClean="0">
                <a:solidFill>
                  <a:schemeClr val="tx1">
                    <a:lumMod val="65000"/>
                    <a:lumOff val="35000"/>
                  </a:schemeClr>
                </a:solidFill>
                <a:latin typeface="Franklin Gothic Medium" panose="020B0603020102020204" pitchFamily="34" charset="0"/>
              </a:rPr>
              <a:t>Making an appointment ensures you of a </a:t>
            </a:r>
            <a:r>
              <a:rPr lang="en-US" sz="2800" dirty="0">
                <a:solidFill>
                  <a:schemeClr val="tx1">
                    <a:lumMod val="65000"/>
                    <a:lumOff val="35000"/>
                  </a:schemeClr>
                </a:solidFill>
                <a:latin typeface="Franklin Gothic Medium" panose="020B0603020102020204" pitchFamily="34" charset="0"/>
              </a:rPr>
              <a:t>designated time to meet with the </a:t>
            </a:r>
            <a:r>
              <a:rPr lang="en-US" sz="2800" dirty="0" smtClean="0">
                <a:solidFill>
                  <a:schemeClr val="tx1">
                    <a:lumMod val="65000"/>
                    <a:lumOff val="35000"/>
                  </a:schemeClr>
                </a:solidFill>
                <a:latin typeface="Franklin Gothic Medium" panose="020B0603020102020204" pitchFamily="34" charset="0"/>
              </a:rPr>
              <a:t>legislator and that you have </a:t>
            </a:r>
            <a:r>
              <a:rPr lang="en-US" sz="2800" dirty="0">
                <a:solidFill>
                  <a:schemeClr val="tx1">
                    <a:lumMod val="65000"/>
                    <a:lumOff val="35000"/>
                  </a:schemeClr>
                </a:solidFill>
                <a:latin typeface="Franklin Gothic Medium" panose="020B0603020102020204" pitchFamily="34" charset="0"/>
              </a:rPr>
              <a:t>their undivided attention</a:t>
            </a:r>
            <a:r>
              <a:rPr lang="en-US" sz="2800" dirty="0" smtClean="0">
                <a:solidFill>
                  <a:schemeClr val="tx1">
                    <a:lumMod val="65000"/>
                    <a:lumOff val="35000"/>
                  </a:schemeClr>
                </a:solidFill>
                <a:latin typeface="Franklin Gothic Medium" panose="020B0603020102020204" pitchFamily="34" charset="0"/>
              </a:rPr>
              <a:t>.</a:t>
            </a:r>
            <a:r>
              <a:rPr lang="en-US" dirty="0" smtClean="0">
                <a:solidFill>
                  <a:schemeClr val="tx1">
                    <a:lumMod val="65000"/>
                    <a:lumOff val="35000"/>
                  </a:schemeClr>
                </a:solidFill>
                <a:latin typeface="Franklin Gothic Medium" panose="020B0603020102020204" pitchFamily="34" charset="0"/>
              </a:rPr>
              <a:t/>
            </a:r>
            <a:br>
              <a:rPr lang="en-US" dirty="0" smtClean="0">
                <a:solidFill>
                  <a:schemeClr val="tx1">
                    <a:lumMod val="65000"/>
                    <a:lumOff val="35000"/>
                  </a:schemeClr>
                </a:solidFill>
                <a:latin typeface="Franklin Gothic Medium" panose="020B0603020102020204" pitchFamily="34" charset="0"/>
              </a:rPr>
            </a:br>
            <a:endParaRPr lang="en-US" dirty="0">
              <a:solidFill>
                <a:schemeClr val="tx1">
                  <a:lumMod val="65000"/>
                  <a:lumOff val="35000"/>
                </a:schemeClr>
              </a:solidFill>
              <a:latin typeface="Franklin Gothic Medium" panose="020B0603020102020204" pitchFamily="34" charset="0"/>
            </a:endParaRPr>
          </a:p>
          <a:p>
            <a:r>
              <a:rPr lang="en-US" sz="2000" dirty="0" smtClean="0">
                <a:solidFill>
                  <a:schemeClr val="tx1">
                    <a:lumMod val="65000"/>
                    <a:lumOff val="35000"/>
                  </a:schemeClr>
                </a:solidFill>
                <a:latin typeface="Franklin Gothic Medium" panose="020B0603020102020204" pitchFamily="34" charset="0"/>
              </a:rPr>
              <a:t>Contact </a:t>
            </a:r>
            <a:r>
              <a:rPr lang="en-US" sz="2000" dirty="0">
                <a:solidFill>
                  <a:schemeClr val="tx1">
                    <a:lumMod val="65000"/>
                    <a:lumOff val="35000"/>
                  </a:schemeClr>
                </a:solidFill>
                <a:latin typeface="Franklin Gothic Medium" panose="020B0603020102020204" pitchFamily="34" charset="0"/>
              </a:rPr>
              <a:t>the office </a:t>
            </a:r>
            <a:r>
              <a:rPr lang="en-US" sz="2000" dirty="0" smtClean="0">
                <a:solidFill>
                  <a:schemeClr val="tx1">
                    <a:lumMod val="65000"/>
                    <a:lumOff val="35000"/>
                  </a:schemeClr>
                </a:solidFill>
                <a:latin typeface="Franklin Gothic Medium" panose="020B0603020102020204" pitchFamily="34" charset="0"/>
              </a:rPr>
              <a:t>directly by phone or email</a:t>
            </a:r>
          </a:p>
          <a:p>
            <a:pPr marL="0" indent="0">
              <a:buNone/>
            </a:pPr>
            <a:endParaRPr lang="en-US" sz="2000" dirty="0">
              <a:solidFill>
                <a:schemeClr val="tx1">
                  <a:lumMod val="65000"/>
                  <a:lumOff val="35000"/>
                </a:schemeClr>
              </a:solidFill>
              <a:latin typeface="Franklin Gothic Medium" panose="020B0603020102020204" pitchFamily="34" charset="0"/>
            </a:endParaRPr>
          </a:p>
          <a:p>
            <a:r>
              <a:rPr lang="en-US" sz="2000" dirty="0" smtClean="0">
                <a:solidFill>
                  <a:schemeClr val="tx1">
                    <a:lumMod val="65000"/>
                    <a:lumOff val="35000"/>
                  </a:schemeClr>
                </a:solidFill>
                <a:latin typeface="Franklin Gothic Medium" panose="020B0603020102020204" pitchFamily="34" charset="0"/>
              </a:rPr>
              <a:t>Inform </a:t>
            </a:r>
            <a:r>
              <a:rPr lang="en-US" sz="2000" dirty="0">
                <a:solidFill>
                  <a:schemeClr val="tx1">
                    <a:lumMod val="65000"/>
                    <a:lumOff val="35000"/>
                  </a:schemeClr>
                </a:solidFill>
                <a:latin typeface="Franklin Gothic Medium" panose="020B0603020102020204" pitchFamily="34" charset="0"/>
              </a:rPr>
              <a:t>them of whom the legislator will be meeting with and why they are </a:t>
            </a:r>
            <a:r>
              <a:rPr lang="en-US" sz="2000" dirty="0" smtClean="0">
                <a:solidFill>
                  <a:schemeClr val="tx1">
                    <a:lumMod val="65000"/>
                    <a:lumOff val="35000"/>
                  </a:schemeClr>
                </a:solidFill>
                <a:latin typeface="Franklin Gothic Medium" panose="020B0603020102020204" pitchFamily="34" charset="0"/>
              </a:rPr>
              <a:t>meeting</a:t>
            </a:r>
          </a:p>
          <a:p>
            <a:pPr marL="0" indent="0">
              <a:buNone/>
            </a:pPr>
            <a:endParaRPr lang="en-US" sz="2000" dirty="0">
              <a:solidFill>
                <a:schemeClr val="tx1">
                  <a:lumMod val="65000"/>
                  <a:lumOff val="35000"/>
                </a:schemeClr>
              </a:solidFill>
              <a:latin typeface="Franklin Gothic Medium" panose="020B0603020102020204" pitchFamily="34" charset="0"/>
            </a:endParaRPr>
          </a:p>
          <a:p>
            <a:r>
              <a:rPr lang="en-US" sz="2000" dirty="0" smtClean="0">
                <a:solidFill>
                  <a:schemeClr val="tx1">
                    <a:lumMod val="65000"/>
                    <a:lumOff val="35000"/>
                  </a:schemeClr>
                </a:solidFill>
                <a:latin typeface="Franklin Gothic Medium" panose="020B0603020102020204" pitchFamily="34" charset="0"/>
              </a:rPr>
              <a:t>Appointments </a:t>
            </a:r>
            <a:r>
              <a:rPr lang="en-US" sz="2000" dirty="0">
                <a:solidFill>
                  <a:schemeClr val="tx1">
                    <a:lumMod val="65000"/>
                    <a:lumOff val="35000"/>
                  </a:schemeClr>
                </a:solidFill>
                <a:latin typeface="Franklin Gothic Medium" panose="020B0603020102020204" pitchFamily="34" charset="0"/>
              </a:rPr>
              <a:t>should be made 2-3 weeks ahead of </a:t>
            </a:r>
            <a:r>
              <a:rPr lang="en-US" sz="2000" dirty="0" smtClean="0">
                <a:solidFill>
                  <a:schemeClr val="tx1">
                    <a:lumMod val="65000"/>
                    <a:lumOff val="35000"/>
                  </a:schemeClr>
                </a:solidFill>
                <a:latin typeface="Franklin Gothic Medium" panose="020B0603020102020204" pitchFamily="34" charset="0"/>
              </a:rPr>
              <a:t>time and give them a flexible window of time</a:t>
            </a:r>
          </a:p>
          <a:p>
            <a:pPr marL="0" indent="0">
              <a:buNone/>
            </a:pPr>
            <a:endParaRPr lang="en-US" sz="2000" dirty="0" smtClean="0">
              <a:solidFill>
                <a:schemeClr val="tx1">
                  <a:lumMod val="65000"/>
                  <a:lumOff val="35000"/>
                </a:schemeClr>
              </a:solidFill>
              <a:latin typeface="Franklin Gothic Medium" panose="020B0603020102020204" pitchFamily="34" charset="0"/>
            </a:endParaRPr>
          </a:p>
          <a:p>
            <a:r>
              <a:rPr lang="en-US" sz="2000" dirty="0" smtClean="0">
                <a:solidFill>
                  <a:schemeClr val="tx1">
                    <a:lumMod val="65000"/>
                    <a:lumOff val="35000"/>
                  </a:schemeClr>
                </a:solidFill>
                <a:latin typeface="Franklin Gothic Medium" panose="020B0603020102020204" pitchFamily="34" charset="0"/>
              </a:rPr>
              <a:t>Meeting with staff members is ok too</a:t>
            </a:r>
            <a:endParaRPr lang="en-US" sz="2000" dirty="0">
              <a:solidFill>
                <a:schemeClr val="tx1">
                  <a:lumMod val="65000"/>
                  <a:lumOff val="35000"/>
                </a:schemeClr>
              </a:solidFill>
              <a:latin typeface="Franklin Gothic Medium" panose="020B0603020102020204" pitchFamily="34" charset="0"/>
            </a:endParaRPr>
          </a:p>
        </p:txBody>
      </p:sp>
      <p:pic>
        <p:nvPicPr>
          <p:cNvPr id="5" name="Sound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093200" y="6807200"/>
            <a:ext cx="812800" cy="812800"/>
          </a:xfrm>
          <a:prstGeom prst="rect">
            <a:avLst/>
          </a:prstGeom>
        </p:spPr>
      </p:pic>
    </p:spTree>
    <p:custDataLst>
      <p:tags r:id="rId1"/>
    </p:custDataLst>
    <p:extLst>
      <p:ext uri="{BB962C8B-B14F-4D97-AF65-F5344CB8AC3E}">
        <p14:creationId xmlns:p14="http://schemas.microsoft.com/office/powerpoint/2010/main" val="1356542361"/>
      </p:ext>
    </p:extLst>
  </p:cSld>
  <p:clrMapOvr>
    <a:masterClrMapping/>
  </p:clrMapOvr>
  <mc:AlternateContent xmlns:mc="http://schemas.openxmlformats.org/markup-compatibility/2006" xmlns:p14="http://schemas.microsoft.com/office/powerpoint/2010/main">
    <mc:Choice Requires="p14">
      <p:transition spd="slow" p14:dur="2000" advTm="40775"/>
    </mc:Choice>
    <mc:Fallback xmlns="">
      <p:transition spd="slow" advTm="407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2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838200" y="1905000"/>
            <a:ext cx="8229600" cy="4850838"/>
          </a:xfrm>
          <a:ln>
            <a:noFill/>
          </a:ln>
        </p:spPr>
        <p:txBody>
          <a:bodyPr>
            <a:normAutofit fontScale="70000" lnSpcReduction="20000"/>
          </a:bodyPr>
          <a:lstStyle/>
          <a:p>
            <a:pPr marL="0" indent="0">
              <a:buNone/>
            </a:pPr>
            <a:r>
              <a:rPr lang="en-US" sz="2400" b="1" dirty="0" smtClean="0">
                <a:solidFill>
                  <a:schemeClr val="tx1">
                    <a:lumMod val="65000"/>
                    <a:lumOff val="35000"/>
                  </a:schemeClr>
                </a:solidFill>
                <a:latin typeface="Franklin Gothic Medium" panose="020B0603020102020204" pitchFamily="34" charset="0"/>
              </a:rPr>
              <a:t>To: </a:t>
            </a:r>
            <a:r>
              <a:rPr lang="en-US" sz="2400" dirty="0" smtClean="0">
                <a:solidFill>
                  <a:schemeClr val="tx1">
                    <a:lumMod val="65000"/>
                    <a:lumOff val="35000"/>
                  </a:schemeClr>
                </a:solidFill>
                <a:latin typeface="Franklin Gothic Medium" panose="020B0603020102020204" pitchFamily="34" charset="0"/>
              </a:rPr>
              <a:t>district39@senate.virginia.gov</a:t>
            </a:r>
          </a:p>
          <a:p>
            <a:pPr marL="0" indent="0">
              <a:buNone/>
            </a:pPr>
            <a:r>
              <a:rPr lang="en-US" sz="2400" b="1" dirty="0" smtClean="0">
                <a:solidFill>
                  <a:schemeClr val="tx1">
                    <a:lumMod val="65000"/>
                    <a:lumOff val="35000"/>
                  </a:schemeClr>
                </a:solidFill>
                <a:latin typeface="Franklin Gothic Medium" panose="020B0603020102020204" pitchFamily="34" charset="0"/>
              </a:rPr>
              <a:t>From: </a:t>
            </a:r>
            <a:r>
              <a:rPr lang="en-US" sz="2400" dirty="0" smtClean="0">
                <a:solidFill>
                  <a:schemeClr val="tx1">
                    <a:lumMod val="65000"/>
                    <a:lumOff val="35000"/>
                  </a:schemeClr>
                </a:solidFill>
                <a:latin typeface="Franklin Gothic Medium" panose="020B0603020102020204" pitchFamily="34" charset="0"/>
              </a:rPr>
              <a:t>tim.boyd@rareaction.org</a:t>
            </a:r>
          </a:p>
          <a:p>
            <a:pPr marL="0" indent="0">
              <a:buNone/>
            </a:pPr>
            <a:r>
              <a:rPr lang="en-US" sz="2400" b="1" dirty="0" smtClean="0">
                <a:solidFill>
                  <a:schemeClr val="tx1">
                    <a:lumMod val="65000"/>
                    <a:lumOff val="35000"/>
                  </a:schemeClr>
                </a:solidFill>
                <a:latin typeface="Franklin Gothic Medium" panose="020B0603020102020204" pitchFamily="34" charset="0"/>
              </a:rPr>
              <a:t>Subject: </a:t>
            </a:r>
            <a:r>
              <a:rPr lang="en-US" sz="2400" dirty="0" smtClean="0">
                <a:solidFill>
                  <a:schemeClr val="tx1">
                    <a:lumMod val="65000"/>
                    <a:lumOff val="35000"/>
                  </a:schemeClr>
                </a:solidFill>
                <a:latin typeface="Franklin Gothic Medium" panose="020B0603020102020204" pitchFamily="34" charset="0"/>
              </a:rPr>
              <a:t>Meeting Request to Discuss Rare Disease Day  </a:t>
            </a:r>
          </a:p>
          <a:p>
            <a:pPr marL="0" indent="0">
              <a:buNone/>
            </a:pPr>
            <a:endParaRPr lang="en-US" sz="2400" dirty="0" smtClean="0">
              <a:solidFill>
                <a:schemeClr val="tx1">
                  <a:lumMod val="65000"/>
                  <a:lumOff val="35000"/>
                </a:schemeClr>
              </a:solidFill>
              <a:latin typeface="Franklin Gothic Medium" panose="020B0603020102020204" pitchFamily="34" charset="0"/>
            </a:endParaRPr>
          </a:p>
          <a:p>
            <a:pPr marL="0" indent="0">
              <a:buNone/>
            </a:pPr>
            <a:endParaRPr lang="en-US" sz="2400" dirty="0" smtClean="0">
              <a:solidFill>
                <a:schemeClr val="tx1">
                  <a:lumMod val="65000"/>
                  <a:lumOff val="35000"/>
                </a:schemeClr>
              </a:solidFill>
              <a:latin typeface="Franklin Gothic Medium" panose="020B0603020102020204" pitchFamily="34" charset="0"/>
            </a:endParaRPr>
          </a:p>
          <a:p>
            <a:pPr marL="0" indent="0">
              <a:buNone/>
            </a:pPr>
            <a:r>
              <a:rPr lang="en-US" sz="2400" dirty="0" smtClean="0">
                <a:solidFill>
                  <a:schemeClr val="tx1">
                    <a:lumMod val="65000"/>
                    <a:lumOff val="35000"/>
                  </a:schemeClr>
                </a:solidFill>
                <a:latin typeface="Franklin Gothic Medium" panose="020B0603020102020204" pitchFamily="34" charset="0"/>
              </a:rPr>
              <a:t>Senator Barker,</a:t>
            </a:r>
          </a:p>
          <a:p>
            <a:pPr marL="0" indent="0">
              <a:buNone/>
            </a:pPr>
            <a:endParaRPr lang="en-US" sz="2400" dirty="0" smtClean="0">
              <a:solidFill>
                <a:schemeClr val="tx1">
                  <a:lumMod val="65000"/>
                  <a:lumOff val="35000"/>
                </a:schemeClr>
              </a:solidFill>
              <a:latin typeface="Franklin Gothic Medium" panose="020B0603020102020204" pitchFamily="34" charset="0"/>
            </a:endParaRPr>
          </a:p>
          <a:p>
            <a:pPr marL="0" indent="0">
              <a:buNone/>
            </a:pPr>
            <a:r>
              <a:rPr lang="en-US" sz="2400" dirty="0" smtClean="0">
                <a:solidFill>
                  <a:schemeClr val="tx1">
                    <a:lumMod val="65000"/>
                    <a:lumOff val="35000"/>
                  </a:schemeClr>
                </a:solidFill>
                <a:latin typeface="Franklin Gothic Medium" panose="020B0603020102020204" pitchFamily="34" charset="0"/>
              </a:rPr>
              <a:t>My name is Jane Smith, I’m a rare disease advocate and a resident of </a:t>
            </a:r>
            <a:r>
              <a:rPr lang="en-US" sz="2400" dirty="0">
                <a:solidFill>
                  <a:schemeClr val="tx1">
                    <a:lumMod val="65000"/>
                    <a:lumOff val="35000"/>
                  </a:schemeClr>
                </a:solidFill>
                <a:latin typeface="Franklin Gothic Medium" panose="020B0603020102020204" pitchFamily="34" charset="0"/>
              </a:rPr>
              <a:t>D</a:t>
            </a:r>
            <a:r>
              <a:rPr lang="en-US" sz="2400" dirty="0" smtClean="0">
                <a:solidFill>
                  <a:schemeClr val="tx1">
                    <a:lumMod val="65000"/>
                    <a:lumOff val="35000"/>
                  </a:schemeClr>
                </a:solidFill>
                <a:latin typeface="Franklin Gothic Medium" panose="020B0603020102020204" pitchFamily="34" charset="0"/>
              </a:rPr>
              <a:t>anbury, CT. I am writing to request a meeting with you to discuss Rare Disease Day. </a:t>
            </a:r>
          </a:p>
          <a:p>
            <a:pPr marL="0" indent="0">
              <a:buNone/>
            </a:pPr>
            <a:endParaRPr lang="en-US" sz="2400" dirty="0" smtClean="0">
              <a:solidFill>
                <a:schemeClr val="tx1">
                  <a:lumMod val="65000"/>
                  <a:lumOff val="35000"/>
                </a:schemeClr>
              </a:solidFill>
              <a:latin typeface="Franklin Gothic Medium" panose="020B0603020102020204" pitchFamily="34" charset="0"/>
            </a:endParaRPr>
          </a:p>
          <a:p>
            <a:pPr marL="0" indent="0">
              <a:buNone/>
            </a:pPr>
            <a:r>
              <a:rPr lang="en-US" sz="2400" dirty="0" smtClean="0">
                <a:solidFill>
                  <a:schemeClr val="tx1">
                    <a:lumMod val="65000"/>
                    <a:lumOff val="35000"/>
                  </a:schemeClr>
                </a:solidFill>
                <a:latin typeface="Franklin Gothic Medium" panose="020B0603020102020204" pitchFamily="34" charset="0"/>
              </a:rPr>
              <a:t>Are you or your staff available to meet with me during the week of July 9?</a:t>
            </a:r>
          </a:p>
          <a:p>
            <a:pPr marL="0" indent="0">
              <a:buNone/>
            </a:pPr>
            <a:endParaRPr lang="en-US" sz="2400" dirty="0">
              <a:solidFill>
                <a:schemeClr val="tx1">
                  <a:lumMod val="65000"/>
                  <a:lumOff val="35000"/>
                </a:schemeClr>
              </a:solidFill>
              <a:latin typeface="Franklin Gothic Medium" panose="020B0603020102020204" pitchFamily="34" charset="0"/>
            </a:endParaRPr>
          </a:p>
          <a:p>
            <a:pPr marL="0" indent="0">
              <a:buNone/>
            </a:pPr>
            <a:r>
              <a:rPr lang="en-US" sz="2400" dirty="0" smtClean="0">
                <a:solidFill>
                  <a:schemeClr val="tx1">
                    <a:lumMod val="65000"/>
                    <a:lumOff val="35000"/>
                  </a:schemeClr>
                </a:solidFill>
                <a:latin typeface="Franklin Gothic Medium" panose="020B0603020102020204" pitchFamily="34" charset="0"/>
              </a:rPr>
              <a:t>Thank you for your time and please let me know if I can provide additional information. I can be reached via email or by phone at (555) 555-5555. </a:t>
            </a:r>
          </a:p>
          <a:p>
            <a:pPr marL="0" indent="0">
              <a:buNone/>
            </a:pPr>
            <a:endParaRPr lang="en-US" sz="2400" dirty="0">
              <a:solidFill>
                <a:schemeClr val="tx1">
                  <a:lumMod val="65000"/>
                  <a:lumOff val="35000"/>
                </a:schemeClr>
              </a:solidFill>
              <a:latin typeface="Franklin Gothic Medium" panose="020B0603020102020204" pitchFamily="34" charset="0"/>
            </a:endParaRPr>
          </a:p>
          <a:p>
            <a:pPr marL="0" indent="0">
              <a:buNone/>
            </a:pPr>
            <a:r>
              <a:rPr lang="en-US" sz="2400" dirty="0" smtClean="0">
                <a:solidFill>
                  <a:schemeClr val="tx1">
                    <a:lumMod val="65000"/>
                    <a:lumOff val="35000"/>
                  </a:schemeClr>
                </a:solidFill>
                <a:latin typeface="Franklin Gothic Medium" panose="020B0603020102020204" pitchFamily="34" charset="0"/>
              </a:rPr>
              <a:t>Sincerely,</a:t>
            </a:r>
          </a:p>
          <a:p>
            <a:pPr marL="0" indent="0">
              <a:buNone/>
            </a:pPr>
            <a:r>
              <a:rPr lang="en-US" sz="2400" dirty="0" smtClean="0">
                <a:solidFill>
                  <a:schemeClr val="tx1">
                    <a:lumMod val="65000"/>
                    <a:lumOff val="35000"/>
                  </a:schemeClr>
                </a:solidFill>
                <a:latin typeface="Franklin Gothic Medium" panose="020B0603020102020204" pitchFamily="34" charset="0"/>
              </a:rPr>
              <a:t>Jane Smith</a:t>
            </a:r>
            <a:endParaRPr lang="en-US" sz="2400" dirty="0">
              <a:solidFill>
                <a:schemeClr val="tx1">
                  <a:lumMod val="65000"/>
                  <a:lumOff val="35000"/>
                </a:schemeClr>
              </a:solidFill>
              <a:latin typeface="Franklin Gothic Medium" panose="020B0603020102020204" pitchFamily="34" charset="0"/>
            </a:endParaRPr>
          </a:p>
          <a:p>
            <a:pPr marL="0" indent="0">
              <a:buNone/>
            </a:pPr>
            <a:endParaRPr lang="en-US" sz="2400" dirty="0">
              <a:latin typeface="Franklin Gothic Medium" panose="020B0603020102020204" pitchFamily="34" charset="0"/>
            </a:endParaRPr>
          </a:p>
        </p:txBody>
      </p:sp>
      <p:pic>
        <p:nvPicPr>
          <p:cNvPr id="5" name="Sound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093200" y="6807200"/>
            <a:ext cx="812800" cy="812800"/>
          </a:xfrm>
          <a:prstGeom prst="rect">
            <a:avLst/>
          </a:prstGeom>
        </p:spPr>
      </p:pic>
    </p:spTree>
    <p:custDataLst>
      <p:tags r:id="rId1"/>
    </p:custDataLst>
    <p:extLst>
      <p:ext uri="{BB962C8B-B14F-4D97-AF65-F5344CB8AC3E}">
        <p14:creationId xmlns:p14="http://schemas.microsoft.com/office/powerpoint/2010/main" val="2914888781"/>
      </p:ext>
    </p:extLst>
  </p:cSld>
  <p:clrMapOvr>
    <a:masterClrMapping/>
  </p:clrMapOvr>
  <mc:AlternateContent xmlns:mc="http://schemas.openxmlformats.org/markup-compatibility/2006" xmlns:p14="http://schemas.microsoft.com/office/powerpoint/2010/main">
    <mc:Choice Requires="p14">
      <p:transition spd="slow" p14:dur="2000" advTm="32147"/>
    </mc:Choice>
    <mc:Fallback xmlns="">
      <p:transition spd="slow" advTm="321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4">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11256"/>
            <a:ext cx="6096000" cy="1060344"/>
          </a:xfrm>
        </p:spPr>
        <p:txBody>
          <a:bodyPr/>
          <a:lstStyle/>
          <a:p>
            <a:r>
              <a:rPr lang="en-US" dirty="0" smtClean="0"/>
              <a:t>Prepare And Practice</a:t>
            </a:r>
            <a:endParaRPr lang="en-US" dirty="0"/>
          </a:p>
        </p:txBody>
      </p:sp>
      <p:sp>
        <p:nvSpPr>
          <p:cNvPr id="4" name="Content Placeholder 2"/>
          <p:cNvSpPr>
            <a:spLocks noGrp="1"/>
          </p:cNvSpPr>
          <p:nvPr>
            <p:ph sz="quarter" idx="1"/>
          </p:nvPr>
        </p:nvSpPr>
        <p:spPr>
          <a:xfrm>
            <a:off x="1227406" y="1752600"/>
            <a:ext cx="8229600" cy="5257800"/>
          </a:xfrm>
        </p:spPr>
        <p:txBody>
          <a:bodyPr>
            <a:normAutofit fontScale="55000" lnSpcReduction="20000"/>
          </a:bodyPr>
          <a:lstStyle/>
          <a:p>
            <a:pPr marL="0" indent="0" algn="ctr">
              <a:buNone/>
            </a:pPr>
            <a:r>
              <a:rPr lang="en-US" sz="5100" dirty="0">
                <a:solidFill>
                  <a:schemeClr val="tx1">
                    <a:lumMod val="65000"/>
                    <a:lumOff val="35000"/>
                  </a:schemeClr>
                </a:solidFill>
                <a:latin typeface="Franklin Gothic Medium" panose="020B0603020102020204" pitchFamily="34" charset="0"/>
              </a:rPr>
              <a:t>P</a:t>
            </a:r>
            <a:r>
              <a:rPr lang="en-US" sz="5100" dirty="0" smtClean="0">
                <a:solidFill>
                  <a:schemeClr val="tx1">
                    <a:lumMod val="65000"/>
                    <a:lumOff val="35000"/>
                  </a:schemeClr>
                </a:solidFill>
                <a:latin typeface="Franklin Gothic Medium" panose="020B0603020102020204" pitchFamily="34" charset="0"/>
              </a:rPr>
              <a:t>repare for a </a:t>
            </a:r>
            <a:r>
              <a:rPr lang="en-US" sz="5100" dirty="0">
                <a:solidFill>
                  <a:schemeClr val="tx1">
                    <a:lumMod val="65000"/>
                    <a:lumOff val="35000"/>
                  </a:schemeClr>
                </a:solidFill>
                <a:latin typeface="Franklin Gothic Medium" panose="020B0603020102020204" pitchFamily="34" charset="0"/>
              </a:rPr>
              <a:t>dialogue and practice what you’d like to say and ask ahead of </a:t>
            </a:r>
            <a:r>
              <a:rPr lang="en-US" sz="5100" dirty="0" smtClean="0">
                <a:solidFill>
                  <a:schemeClr val="tx1">
                    <a:lumMod val="65000"/>
                    <a:lumOff val="35000"/>
                  </a:schemeClr>
                </a:solidFill>
                <a:latin typeface="Franklin Gothic Medium" panose="020B0603020102020204" pitchFamily="34" charset="0"/>
              </a:rPr>
              <a:t>time.</a:t>
            </a:r>
          </a:p>
          <a:p>
            <a:pPr marL="0" indent="0" algn="ctr">
              <a:buNone/>
            </a:pPr>
            <a:endParaRPr lang="en-US" sz="6000" dirty="0" smtClean="0">
              <a:solidFill>
                <a:schemeClr val="tx1">
                  <a:lumMod val="65000"/>
                  <a:lumOff val="35000"/>
                </a:schemeClr>
              </a:solidFill>
              <a:latin typeface="Franklin Gothic Medium" panose="020B0603020102020204" pitchFamily="34" charset="0"/>
            </a:endParaRPr>
          </a:p>
          <a:p>
            <a:endParaRPr lang="en-US" sz="3600" dirty="0" smtClean="0">
              <a:solidFill>
                <a:schemeClr val="tx1">
                  <a:lumMod val="65000"/>
                  <a:lumOff val="35000"/>
                </a:schemeClr>
              </a:solidFill>
              <a:latin typeface="Franklin Gothic Medium" panose="020B0603020102020204" pitchFamily="34" charset="0"/>
            </a:endParaRPr>
          </a:p>
          <a:p>
            <a:r>
              <a:rPr lang="en-US" sz="3600" dirty="0">
                <a:solidFill>
                  <a:schemeClr val="tx1">
                    <a:lumMod val="65000"/>
                    <a:lumOff val="35000"/>
                  </a:schemeClr>
                </a:solidFill>
                <a:latin typeface="Franklin Gothic Medium" panose="020B0603020102020204" pitchFamily="34" charset="0"/>
              </a:rPr>
              <a:t>Prepare your message and “leave behind” materials (see Advocacy Toolkit #5) </a:t>
            </a:r>
          </a:p>
          <a:p>
            <a:endParaRPr lang="en-US" sz="3600" dirty="0">
              <a:solidFill>
                <a:schemeClr val="tx1">
                  <a:lumMod val="65000"/>
                  <a:lumOff val="35000"/>
                </a:schemeClr>
              </a:solidFill>
              <a:latin typeface="Franklin Gothic Medium" panose="020B0603020102020204" pitchFamily="34" charset="0"/>
            </a:endParaRPr>
          </a:p>
          <a:p>
            <a:r>
              <a:rPr lang="en-US" sz="3600" dirty="0" smtClean="0">
                <a:solidFill>
                  <a:schemeClr val="tx1">
                    <a:lumMod val="65000"/>
                    <a:lumOff val="35000"/>
                  </a:schemeClr>
                </a:solidFill>
                <a:latin typeface="Franklin Gothic Medium" panose="020B0603020102020204" pitchFamily="34" charset="0"/>
              </a:rPr>
              <a:t>Identify the key points you want to discuss. If it’s a request (e.g., to attend an event), make sure you have specific details (date, time, location, etc.)</a:t>
            </a:r>
          </a:p>
          <a:p>
            <a:pPr marL="0" indent="0">
              <a:buNone/>
            </a:pPr>
            <a:endParaRPr lang="en-US" sz="3600" dirty="0">
              <a:solidFill>
                <a:schemeClr val="tx1">
                  <a:lumMod val="65000"/>
                  <a:lumOff val="35000"/>
                </a:schemeClr>
              </a:solidFill>
              <a:latin typeface="Franklin Gothic Medium" panose="020B0603020102020204" pitchFamily="34" charset="0"/>
            </a:endParaRPr>
          </a:p>
          <a:p>
            <a:r>
              <a:rPr lang="en-US" sz="3600" dirty="0" smtClean="0">
                <a:solidFill>
                  <a:schemeClr val="tx1">
                    <a:lumMod val="65000"/>
                    <a:lumOff val="35000"/>
                  </a:schemeClr>
                </a:solidFill>
                <a:latin typeface="Franklin Gothic Medium" panose="020B0603020102020204" pitchFamily="34" charset="0"/>
              </a:rPr>
              <a:t>It may help to </a:t>
            </a:r>
            <a:r>
              <a:rPr lang="en-US" sz="3600" dirty="0">
                <a:solidFill>
                  <a:schemeClr val="tx1">
                    <a:lumMod val="65000"/>
                    <a:lumOff val="35000"/>
                  </a:schemeClr>
                </a:solidFill>
                <a:latin typeface="Franklin Gothic Medium" panose="020B0603020102020204" pitchFamily="34" charset="0"/>
              </a:rPr>
              <a:t>p</a:t>
            </a:r>
            <a:r>
              <a:rPr lang="en-US" sz="3600" dirty="0" smtClean="0">
                <a:solidFill>
                  <a:schemeClr val="tx1">
                    <a:lumMod val="65000"/>
                    <a:lumOff val="35000"/>
                  </a:schemeClr>
                </a:solidFill>
                <a:latin typeface="Franklin Gothic Medium" panose="020B0603020102020204" pitchFamily="34" charset="0"/>
              </a:rPr>
              <a:t>ractice your points </a:t>
            </a:r>
            <a:r>
              <a:rPr lang="en-US" sz="3600" dirty="0">
                <a:solidFill>
                  <a:schemeClr val="tx1">
                    <a:lumMod val="65000"/>
                    <a:lumOff val="35000"/>
                  </a:schemeClr>
                </a:solidFill>
                <a:latin typeface="Franklin Gothic Medium" panose="020B0603020102020204" pitchFamily="34" charset="0"/>
              </a:rPr>
              <a:t>out </a:t>
            </a:r>
            <a:r>
              <a:rPr lang="en-US" sz="3600" dirty="0" smtClean="0">
                <a:solidFill>
                  <a:schemeClr val="tx1">
                    <a:lumMod val="65000"/>
                    <a:lumOff val="35000"/>
                  </a:schemeClr>
                </a:solidFill>
                <a:latin typeface="Franklin Gothic Medium" panose="020B0603020102020204" pitchFamily="34" charset="0"/>
              </a:rPr>
              <a:t>loud with a friend or colleague </a:t>
            </a:r>
          </a:p>
          <a:p>
            <a:pPr marL="0" indent="0">
              <a:buNone/>
            </a:pPr>
            <a:endParaRPr lang="en-US" sz="3600" dirty="0" smtClean="0">
              <a:solidFill>
                <a:schemeClr val="tx1">
                  <a:lumMod val="65000"/>
                  <a:lumOff val="35000"/>
                </a:schemeClr>
              </a:solidFill>
              <a:latin typeface="Franklin Gothic Medium" panose="020B0603020102020204" pitchFamily="34" charset="0"/>
            </a:endParaRPr>
          </a:p>
          <a:p>
            <a:r>
              <a:rPr lang="en-US" sz="3600" dirty="0" smtClean="0">
                <a:solidFill>
                  <a:schemeClr val="tx1">
                    <a:lumMod val="65000"/>
                    <a:lumOff val="35000"/>
                  </a:schemeClr>
                </a:solidFill>
                <a:latin typeface="Franklin Gothic Medium" panose="020B0603020102020204" pitchFamily="34" charset="0"/>
              </a:rPr>
              <a:t>If </a:t>
            </a:r>
            <a:r>
              <a:rPr lang="en-US" sz="3600" dirty="0">
                <a:solidFill>
                  <a:schemeClr val="tx1">
                    <a:lumMod val="65000"/>
                    <a:lumOff val="35000"/>
                  </a:schemeClr>
                </a:solidFill>
                <a:latin typeface="Franklin Gothic Medium" panose="020B0603020102020204" pitchFamily="34" charset="0"/>
              </a:rPr>
              <a:t>you have multiple people joining you at the </a:t>
            </a:r>
            <a:r>
              <a:rPr lang="en-US" sz="3600" dirty="0" smtClean="0">
                <a:solidFill>
                  <a:schemeClr val="tx1">
                    <a:lumMod val="65000"/>
                    <a:lumOff val="35000"/>
                  </a:schemeClr>
                </a:solidFill>
                <a:latin typeface="Franklin Gothic Medium" panose="020B0603020102020204" pitchFamily="34" charset="0"/>
              </a:rPr>
              <a:t>meeting, determine who </a:t>
            </a:r>
            <a:r>
              <a:rPr lang="en-US" sz="3600" dirty="0">
                <a:solidFill>
                  <a:schemeClr val="tx1">
                    <a:lumMod val="65000"/>
                    <a:lumOff val="35000"/>
                  </a:schemeClr>
                </a:solidFill>
                <a:latin typeface="Franklin Gothic Medium" panose="020B0603020102020204" pitchFamily="34" charset="0"/>
              </a:rPr>
              <a:t>will speak and when. If one of your attendees is a constituent of </a:t>
            </a:r>
            <a:r>
              <a:rPr lang="en-US" sz="3600" dirty="0" smtClean="0">
                <a:solidFill>
                  <a:schemeClr val="tx1">
                    <a:lumMod val="65000"/>
                    <a:lumOff val="35000"/>
                  </a:schemeClr>
                </a:solidFill>
                <a:latin typeface="Franklin Gothic Medium" panose="020B0603020102020204" pitchFamily="34" charset="0"/>
              </a:rPr>
              <a:t>the legislator </a:t>
            </a:r>
            <a:r>
              <a:rPr lang="en-US" sz="3600" dirty="0">
                <a:solidFill>
                  <a:schemeClr val="tx1">
                    <a:lumMod val="65000"/>
                    <a:lumOff val="35000"/>
                  </a:schemeClr>
                </a:solidFill>
                <a:latin typeface="Franklin Gothic Medium" panose="020B0603020102020204" pitchFamily="34" charset="0"/>
              </a:rPr>
              <a:t>you are meeting with, you may want to allow them </a:t>
            </a:r>
            <a:r>
              <a:rPr lang="en-US" sz="3600" dirty="0" smtClean="0">
                <a:solidFill>
                  <a:schemeClr val="tx1">
                    <a:lumMod val="65000"/>
                    <a:lumOff val="35000"/>
                  </a:schemeClr>
                </a:solidFill>
                <a:latin typeface="Franklin Gothic Medium" panose="020B0603020102020204" pitchFamily="34" charset="0"/>
              </a:rPr>
              <a:t>to be the main </a:t>
            </a:r>
            <a:r>
              <a:rPr lang="en-US" sz="3600" dirty="0">
                <a:solidFill>
                  <a:schemeClr val="tx1">
                    <a:lumMod val="65000"/>
                    <a:lumOff val="35000"/>
                  </a:schemeClr>
                </a:solidFill>
                <a:latin typeface="Franklin Gothic Medium" panose="020B0603020102020204" pitchFamily="34" charset="0"/>
              </a:rPr>
              <a:t>speaker </a:t>
            </a:r>
            <a:r>
              <a:rPr lang="en-US" sz="3600" dirty="0" smtClean="0">
                <a:solidFill>
                  <a:schemeClr val="tx1">
                    <a:lumMod val="65000"/>
                    <a:lumOff val="35000"/>
                  </a:schemeClr>
                </a:solidFill>
                <a:latin typeface="Franklin Gothic Medium" panose="020B0603020102020204" pitchFamily="34" charset="0"/>
              </a:rPr>
              <a:t>for </a:t>
            </a:r>
            <a:r>
              <a:rPr lang="en-US" sz="3600" dirty="0">
                <a:solidFill>
                  <a:schemeClr val="tx1">
                    <a:lumMod val="65000"/>
                    <a:lumOff val="35000"/>
                  </a:schemeClr>
                </a:solidFill>
                <a:latin typeface="Franklin Gothic Medium" panose="020B0603020102020204" pitchFamily="34" charset="0"/>
              </a:rPr>
              <a:t>the group. </a:t>
            </a:r>
          </a:p>
          <a:p>
            <a:pPr marL="0" indent="0">
              <a:buNone/>
            </a:pPr>
            <a:endParaRPr lang="en-US" sz="5100" dirty="0">
              <a:solidFill>
                <a:schemeClr val="tx1">
                  <a:lumMod val="65000"/>
                  <a:lumOff val="35000"/>
                </a:schemeClr>
              </a:solidFill>
            </a:endParaRPr>
          </a:p>
        </p:txBody>
      </p:sp>
      <p:pic>
        <p:nvPicPr>
          <p:cNvPr id="5" name="Sound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093200" y="6807200"/>
            <a:ext cx="812800" cy="812800"/>
          </a:xfrm>
          <a:prstGeom prst="rect">
            <a:avLst/>
          </a:prstGeom>
        </p:spPr>
      </p:pic>
    </p:spTree>
    <p:custDataLst>
      <p:tags r:id="rId1"/>
    </p:custDataLst>
    <p:extLst>
      <p:ext uri="{BB962C8B-B14F-4D97-AF65-F5344CB8AC3E}">
        <p14:creationId xmlns:p14="http://schemas.microsoft.com/office/powerpoint/2010/main" val="1550021848"/>
      </p:ext>
    </p:extLst>
  </p:cSld>
  <p:clrMapOvr>
    <a:masterClrMapping/>
  </p:clrMapOvr>
  <mc:AlternateContent xmlns:mc="http://schemas.openxmlformats.org/markup-compatibility/2006" xmlns:p14="http://schemas.microsoft.com/office/powerpoint/2010/main">
    <mc:Choice Requires="p14">
      <p:transition spd="slow" p14:dur="2000" advTm="32474"/>
    </mc:Choice>
    <mc:Fallback xmlns="">
      <p:transition spd="slow" advTm="324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500"/>
                                        <p:tgtEl>
                                          <p:spTgt spid="4">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500"/>
                                        <p:tgtEl>
                                          <p:spTgt spid="4">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9" end="9"/>
                                            </p:txEl>
                                          </p:spTgt>
                                        </p:tgtEl>
                                        <p:attrNameLst>
                                          <p:attrName>style.visibility</p:attrName>
                                        </p:attrNameLst>
                                      </p:cBhvr>
                                      <p:to>
                                        <p:strVal val="visible"/>
                                      </p:to>
                                    </p:set>
                                    <p:animEffect transition="in" filter="fade">
                                      <p:cBhvr>
                                        <p:cTn id="2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2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11256"/>
            <a:ext cx="6096000" cy="1060344"/>
          </a:xfrm>
        </p:spPr>
        <p:txBody>
          <a:bodyPr/>
          <a:lstStyle/>
          <a:p>
            <a:r>
              <a:rPr lang="en-US" dirty="0" smtClean="0"/>
              <a:t>Arrive On Time</a:t>
            </a:r>
            <a:endParaRPr lang="en-US" dirty="0"/>
          </a:p>
        </p:txBody>
      </p:sp>
      <p:sp>
        <p:nvSpPr>
          <p:cNvPr id="4" name="Content Placeholder 2"/>
          <p:cNvSpPr>
            <a:spLocks noGrp="1"/>
          </p:cNvSpPr>
          <p:nvPr>
            <p:ph sz="quarter" idx="1"/>
          </p:nvPr>
        </p:nvSpPr>
        <p:spPr>
          <a:xfrm>
            <a:off x="1219200" y="1981200"/>
            <a:ext cx="8686800" cy="5181600"/>
          </a:xfrm>
        </p:spPr>
        <p:txBody>
          <a:bodyPr>
            <a:normAutofit fontScale="92500" lnSpcReduction="10000"/>
          </a:bodyPr>
          <a:lstStyle/>
          <a:p>
            <a:pPr marL="0" indent="0" algn="ctr">
              <a:buNone/>
            </a:pPr>
            <a:r>
              <a:rPr lang="en-US" sz="2400" dirty="0" smtClean="0">
                <a:solidFill>
                  <a:schemeClr val="tx1">
                    <a:lumMod val="65000"/>
                    <a:lumOff val="35000"/>
                  </a:schemeClr>
                </a:solidFill>
                <a:latin typeface="Franklin Gothic Medium" panose="020B0603020102020204" pitchFamily="34" charset="0"/>
              </a:rPr>
              <a:t>If you </a:t>
            </a:r>
            <a:r>
              <a:rPr lang="en-US" sz="2400" dirty="0">
                <a:solidFill>
                  <a:schemeClr val="tx1">
                    <a:lumMod val="65000"/>
                    <a:lumOff val="35000"/>
                  </a:schemeClr>
                </a:solidFill>
                <a:latin typeface="Franklin Gothic Medium" panose="020B0603020102020204" pitchFamily="34" charset="0"/>
              </a:rPr>
              <a:t>are late for your meeting you may not only lose valuable time during your appointment, they could give your spot to </a:t>
            </a:r>
            <a:r>
              <a:rPr lang="en-US" sz="2400" dirty="0" smtClean="0">
                <a:solidFill>
                  <a:schemeClr val="tx1">
                    <a:lumMod val="65000"/>
                    <a:lumOff val="35000"/>
                  </a:schemeClr>
                </a:solidFill>
                <a:latin typeface="Franklin Gothic Medium" panose="020B0603020102020204" pitchFamily="34" charset="0"/>
              </a:rPr>
              <a:t>someone else.</a:t>
            </a:r>
            <a:r>
              <a:rPr lang="en-US" dirty="0" smtClean="0">
                <a:solidFill>
                  <a:schemeClr val="tx1">
                    <a:lumMod val="65000"/>
                    <a:lumOff val="35000"/>
                  </a:schemeClr>
                </a:solidFill>
                <a:latin typeface="Franklin Gothic Medium" panose="020B0603020102020204" pitchFamily="34" charset="0"/>
              </a:rPr>
              <a:t/>
            </a:r>
            <a:br>
              <a:rPr lang="en-US" dirty="0" smtClean="0">
                <a:solidFill>
                  <a:schemeClr val="tx1">
                    <a:lumMod val="65000"/>
                    <a:lumOff val="35000"/>
                  </a:schemeClr>
                </a:solidFill>
                <a:latin typeface="Franklin Gothic Medium" panose="020B0603020102020204" pitchFamily="34" charset="0"/>
              </a:rPr>
            </a:br>
            <a:endParaRPr lang="en-US" dirty="0">
              <a:solidFill>
                <a:schemeClr val="tx1">
                  <a:lumMod val="65000"/>
                  <a:lumOff val="35000"/>
                </a:schemeClr>
              </a:solidFill>
              <a:latin typeface="Franklin Gothic Medium" panose="020B0603020102020204" pitchFamily="34" charset="0"/>
            </a:endParaRPr>
          </a:p>
          <a:p>
            <a:r>
              <a:rPr lang="en-US" sz="2000" dirty="0">
                <a:solidFill>
                  <a:schemeClr val="tx1">
                    <a:lumMod val="65000"/>
                    <a:lumOff val="35000"/>
                  </a:schemeClr>
                </a:solidFill>
                <a:latin typeface="Franklin Gothic Medium" panose="020B0603020102020204" pitchFamily="34" charset="0"/>
              </a:rPr>
              <a:t>Arrive </a:t>
            </a:r>
            <a:r>
              <a:rPr lang="en-US" sz="2000" dirty="0" smtClean="0">
                <a:solidFill>
                  <a:schemeClr val="tx1">
                    <a:lumMod val="65000"/>
                    <a:lumOff val="35000"/>
                  </a:schemeClr>
                </a:solidFill>
                <a:latin typeface="Franklin Gothic Medium" panose="020B0603020102020204" pitchFamily="34" charset="0"/>
              </a:rPr>
              <a:t>at least 15 </a:t>
            </a:r>
            <a:r>
              <a:rPr lang="en-US" sz="2000" dirty="0">
                <a:solidFill>
                  <a:schemeClr val="tx1">
                    <a:lumMod val="65000"/>
                    <a:lumOff val="35000"/>
                  </a:schemeClr>
                </a:solidFill>
                <a:latin typeface="Franklin Gothic Medium" panose="020B0603020102020204" pitchFamily="34" charset="0"/>
              </a:rPr>
              <a:t>minutes </a:t>
            </a:r>
            <a:r>
              <a:rPr lang="en-US" sz="2000" dirty="0" smtClean="0">
                <a:solidFill>
                  <a:schemeClr val="tx1">
                    <a:lumMod val="65000"/>
                    <a:lumOff val="35000"/>
                  </a:schemeClr>
                </a:solidFill>
                <a:latin typeface="Franklin Gothic Medium" panose="020B0603020102020204" pitchFamily="34" charset="0"/>
              </a:rPr>
              <a:t>early. If you are running late, inform the office immediately</a:t>
            </a:r>
          </a:p>
          <a:p>
            <a:pPr marL="0" indent="0">
              <a:buNone/>
            </a:pPr>
            <a:endParaRPr lang="en-US" sz="2000" dirty="0" smtClean="0">
              <a:solidFill>
                <a:schemeClr val="tx1">
                  <a:lumMod val="65000"/>
                  <a:lumOff val="35000"/>
                </a:schemeClr>
              </a:solidFill>
              <a:latin typeface="Franklin Gothic Medium" panose="020B0603020102020204" pitchFamily="34" charset="0"/>
            </a:endParaRPr>
          </a:p>
          <a:p>
            <a:r>
              <a:rPr lang="en-US" sz="2000" dirty="0" smtClean="0">
                <a:solidFill>
                  <a:schemeClr val="tx1">
                    <a:lumMod val="65000"/>
                    <a:lumOff val="35000"/>
                  </a:schemeClr>
                </a:solidFill>
                <a:latin typeface="Franklin Gothic Medium" panose="020B0603020102020204" pitchFamily="34" charset="0"/>
              </a:rPr>
              <a:t>Parking is limited and can also be expensive in some states (you may also have to get special permission to access handicap-accessible areas)</a:t>
            </a:r>
            <a:endParaRPr lang="en-US" sz="2000" dirty="0">
              <a:solidFill>
                <a:schemeClr val="tx1">
                  <a:lumMod val="65000"/>
                  <a:lumOff val="35000"/>
                </a:schemeClr>
              </a:solidFill>
              <a:latin typeface="Franklin Gothic Medium" panose="020B0603020102020204" pitchFamily="34" charset="0"/>
            </a:endParaRPr>
          </a:p>
          <a:p>
            <a:pPr marL="0" indent="0">
              <a:buNone/>
            </a:pPr>
            <a:endParaRPr lang="en-US" sz="2000" dirty="0">
              <a:solidFill>
                <a:schemeClr val="tx1">
                  <a:lumMod val="65000"/>
                  <a:lumOff val="35000"/>
                </a:schemeClr>
              </a:solidFill>
              <a:latin typeface="Franklin Gothic Medium" panose="020B0603020102020204" pitchFamily="34" charset="0"/>
            </a:endParaRPr>
          </a:p>
          <a:p>
            <a:r>
              <a:rPr lang="en-US" sz="2000" dirty="0" smtClean="0">
                <a:solidFill>
                  <a:schemeClr val="tx1">
                    <a:lumMod val="65000"/>
                    <a:lumOff val="35000"/>
                  </a:schemeClr>
                </a:solidFill>
                <a:latin typeface="Franklin Gothic Medium" panose="020B0603020102020204" pitchFamily="34" charset="0"/>
              </a:rPr>
              <a:t>Expect a lot of foot traffic and </a:t>
            </a:r>
            <a:r>
              <a:rPr lang="en-US" sz="2000" dirty="0">
                <a:solidFill>
                  <a:schemeClr val="tx1">
                    <a:lumMod val="65000"/>
                    <a:lumOff val="35000"/>
                  </a:schemeClr>
                </a:solidFill>
                <a:latin typeface="Franklin Gothic Medium" panose="020B0603020102020204" pitchFamily="34" charset="0"/>
              </a:rPr>
              <a:t>security </a:t>
            </a:r>
            <a:r>
              <a:rPr lang="en-US" sz="2000" dirty="0" smtClean="0">
                <a:solidFill>
                  <a:schemeClr val="tx1">
                    <a:lumMod val="65000"/>
                    <a:lumOff val="35000"/>
                  </a:schemeClr>
                </a:solidFill>
                <a:latin typeface="Franklin Gothic Medium" panose="020B0603020102020204" pitchFamily="34" charset="0"/>
              </a:rPr>
              <a:t>checks </a:t>
            </a:r>
          </a:p>
          <a:p>
            <a:endParaRPr lang="en-US" sz="2000" dirty="0">
              <a:solidFill>
                <a:schemeClr val="tx1">
                  <a:lumMod val="65000"/>
                  <a:lumOff val="35000"/>
                </a:schemeClr>
              </a:solidFill>
              <a:latin typeface="Franklin Gothic Medium" panose="020B0603020102020204" pitchFamily="34" charset="0"/>
            </a:endParaRPr>
          </a:p>
          <a:p>
            <a:r>
              <a:rPr lang="en-US" sz="2000" dirty="0" smtClean="0">
                <a:solidFill>
                  <a:schemeClr val="tx1">
                    <a:lumMod val="65000"/>
                    <a:lumOff val="35000"/>
                  </a:schemeClr>
                </a:solidFill>
                <a:latin typeface="Franklin Gothic Medium" panose="020B0603020102020204" pitchFamily="34" charset="0"/>
              </a:rPr>
              <a:t>If you are meeting as a group, designate a planned meeting spot that everyone can easily find</a:t>
            </a:r>
          </a:p>
          <a:p>
            <a:pPr marL="0" indent="0">
              <a:buNone/>
            </a:pPr>
            <a:endParaRPr lang="en-US" sz="2000" dirty="0" smtClean="0">
              <a:solidFill>
                <a:schemeClr val="tx1">
                  <a:lumMod val="65000"/>
                  <a:lumOff val="35000"/>
                </a:schemeClr>
              </a:solidFill>
              <a:latin typeface="Franklin Gothic Medium" panose="020B0603020102020204" pitchFamily="34" charset="0"/>
            </a:endParaRPr>
          </a:p>
          <a:p>
            <a:r>
              <a:rPr lang="en-US" sz="2000" dirty="0" smtClean="0">
                <a:solidFill>
                  <a:schemeClr val="tx1">
                    <a:lumMod val="65000"/>
                    <a:lumOff val="35000"/>
                  </a:schemeClr>
                </a:solidFill>
                <a:latin typeface="Franklin Gothic Medium" panose="020B0603020102020204" pitchFamily="34" charset="0"/>
              </a:rPr>
              <a:t>Be prepared for last-minute delays and room changes by your legislator (it happens)</a:t>
            </a:r>
          </a:p>
        </p:txBody>
      </p:sp>
      <p:pic>
        <p:nvPicPr>
          <p:cNvPr id="6" name="Sound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093200" y="6807200"/>
            <a:ext cx="812800" cy="812800"/>
          </a:xfrm>
          <a:prstGeom prst="rect">
            <a:avLst/>
          </a:prstGeom>
        </p:spPr>
      </p:pic>
    </p:spTree>
    <p:custDataLst>
      <p:tags r:id="rId1"/>
    </p:custDataLst>
    <p:extLst>
      <p:ext uri="{BB962C8B-B14F-4D97-AF65-F5344CB8AC3E}">
        <p14:creationId xmlns:p14="http://schemas.microsoft.com/office/powerpoint/2010/main" val="986775237"/>
      </p:ext>
    </p:extLst>
  </p:cSld>
  <p:clrMapOvr>
    <a:masterClrMapping/>
  </p:clrMapOvr>
  <mc:AlternateContent xmlns:mc="http://schemas.openxmlformats.org/markup-compatibility/2006" xmlns:p14="http://schemas.microsoft.com/office/powerpoint/2010/main">
    <mc:Choice Requires="p14">
      <p:transition spd="slow" p14:dur="2000" advTm="60767"/>
    </mc:Choice>
    <mc:Fallback xmlns="">
      <p:transition spd="slow" advTm="607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fade">
                                      <p:cBhvr>
                                        <p:cTn id="31"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32"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524000"/>
            <a:ext cx="5746856" cy="5715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ight Arrow 1"/>
          <p:cNvSpPr/>
          <p:nvPr/>
        </p:nvSpPr>
        <p:spPr>
          <a:xfrm rot="2812609">
            <a:off x="2971800" y="3657600"/>
            <a:ext cx="1066800" cy="838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4803046" y="2362200"/>
            <a:ext cx="1066800" cy="838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Sound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093200" y="6807200"/>
            <a:ext cx="812800" cy="812800"/>
          </a:xfrm>
          <a:prstGeom prst="rect">
            <a:avLst/>
          </a:prstGeom>
        </p:spPr>
      </p:pic>
    </p:spTree>
    <p:custDataLst>
      <p:tags r:id="rId1"/>
    </p:custDataLst>
    <p:extLst>
      <p:ext uri="{BB962C8B-B14F-4D97-AF65-F5344CB8AC3E}">
        <p14:creationId xmlns:p14="http://schemas.microsoft.com/office/powerpoint/2010/main" val="81208076"/>
      </p:ext>
    </p:extLst>
  </p:cSld>
  <p:clrMapOvr>
    <a:masterClrMapping/>
  </p:clrMapOvr>
  <mc:AlternateContent xmlns:mc="http://schemas.openxmlformats.org/markup-compatibility/2006" xmlns:p14="http://schemas.microsoft.com/office/powerpoint/2010/main">
    <mc:Choice Requires="p14">
      <p:transition spd="slow" p14:dur="2000" advTm="16890"/>
    </mc:Choice>
    <mc:Fallback xmlns="">
      <p:transition spd="slow" advTm="168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17" fill="hold" display="0">
                  <p:stCondLst>
                    <p:cond delay="indefinite"/>
                  </p:stCondLst>
                  <p:endCondLst>
                    <p:cond evt="onStopAudio" delay="0">
                      <p:tgtEl>
                        <p:sldTgt/>
                      </p:tgtEl>
                    </p:cond>
                  </p:endCondLst>
                </p:cTn>
                <p:tgtEl>
                  <p:spTgt spid="8"/>
                </p:tgtEl>
              </p:cMediaNode>
            </p:audio>
          </p:childTnLst>
        </p:cTn>
      </p:par>
    </p:tnLst>
    <p:bldLst>
      <p:bldP spid="2"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6"/>
</p:tagLst>
</file>

<file path=ppt/tags/tag10.xml><?xml version="1.0" encoding="utf-8"?>
<p:tagLst xmlns:a="http://schemas.openxmlformats.org/drawingml/2006/main" xmlns:r="http://schemas.openxmlformats.org/officeDocument/2006/relationships" xmlns:p="http://schemas.openxmlformats.org/presentationml/2006/main">
  <p:tag name="TIMING" val="|7.9|4.7|1.6|4.7|5.1"/>
</p:tagLst>
</file>

<file path=ppt/tags/tag11.xml><?xml version="1.0" encoding="utf-8"?>
<p:tagLst xmlns:a="http://schemas.openxmlformats.org/drawingml/2006/main" xmlns:r="http://schemas.openxmlformats.org/officeDocument/2006/relationships" xmlns:p="http://schemas.openxmlformats.org/presentationml/2006/main">
  <p:tag name="TIMING" val="|26"/>
</p:tagLst>
</file>

<file path=ppt/tags/tag12.xml><?xml version="1.0" encoding="utf-8"?>
<p:tagLst xmlns:a="http://schemas.openxmlformats.org/drawingml/2006/main" xmlns:r="http://schemas.openxmlformats.org/officeDocument/2006/relationships" xmlns:p="http://schemas.openxmlformats.org/presentationml/2006/main">
  <p:tag name="TIMING" val="|8.5|4.4|10.1"/>
</p:tagLst>
</file>

<file path=ppt/tags/tag2.xml><?xml version="1.0" encoding="utf-8"?>
<p:tagLst xmlns:a="http://schemas.openxmlformats.org/drawingml/2006/main" xmlns:r="http://schemas.openxmlformats.org/officeDocument/2006/relationships" xmlns:p="http://schemas.openxmlformats.org/presentationml/2006/main">
  <p:tag name="TIMING" val="|19.5|1.2|3.6|0.8"/>
</p:tagLst>
</file>

<file path=ppt/tags/tag3.xml><?xml version="1.0" encoding="utf-8"?>
<p:tagLst xmlns:a="http://schemas.openxmlformats.org/drawingml/2006/main" xmlns:r="http://schemas.openxmlformats.org/officeDocument/2006/relationships" xmlns:p="http://schemas.openxmlformats.org/presentationml/2006/main">
  <p:tag name="TIMING" val="|13.6|9.5|5|4.2"/>
</p:tagLst>
</file>

<file path=ppt/tags/tag4.xml><?xml version="1.0" encoding="utf-8"?>
<p:tagLst xmlns:a="http://schemas.openxmlformats.org/drawingml/2006/main" xmlns:r="http://schemas.openxmlformats.org/officeDocument/2006/relationships" xmlns:p="http://schemas.openxmlformats.org/presentationml/2006/main">
  <p:tag name="TIMING" val="|5.9"/>
</p:tagLst>
</file>

<file path=ppt/tags/tag5.xml><?xml version="1.0" encoding="utf-8"?>
<p:tagLst xmlns:a="http://schemas.openxmlformats.org/drawingml/2006/main" xmlns:r="http://schemas.openxmlformats.org/officeDocument/2006/relationships" xmlns:p="http://schemas.openxmlformats.org/presentationml/2006/main">
  <p:tag name="TIMING" val="|4.5|5.4|6.3|3.3"/>
</p:tagLst>
</file>

<file path=ppt/tags/tag6.xml><?xml version="1.0" encoding="utf-8"?>
<p:tagLst xmlns:a="http://schemas.openxmlformats.org/drawingml/2006/main" xmlns:r="http://schemas.openxmlformats.org/officeDocument/2006/relationships" xmlns:p="http://schemas.openxmlformats.org/presentationml/2006/main">
  <p:tag name="TIMING" val="|6.9|5.7|19|7.8|6.6"/>
</p:tagLst>
</file>

<file path=ppt/tags/tag7.xml><?xml version="1.0" encoding="utf-8"?>
<p:tagLst xmlns:a="http://schemas.openxmlformats.org/drawingml/2006/main" xmlns:r="http://schemas.openxmlformats.org/officeDocument/2006/relationships" xmlns:p="http://schemas.openxmlformats.org/presentationml/2006/main">
  <p:tag name="TIMING" val="|5.2|4.3"/>
</p:tagLst>
</file>

<file path=ppt/tags/tag8.xml><?xml version="1.0" encoding="utf-8"?>
<p:tagLst xmlns:a="http://schemas.openxmlformats.org/drawingml/2006/main" xmlns:r="http://schemas.openxmlformats.org/officeDocument/2006/relationships" xmlns:p="http://schemas.openxmlformats.org/presentationml/2006/main">
  <p:tag name="TIMING" val="|16.2|6.1|12.7|10.4"/>
</p:tagLst>
</file>

<file path=ppt/tags/tag9.xml><?xml version="1.0" encoding="utf-8"?>
<p:tagLst xmlns:a="http://schemas.openxmlformats.org/drawingml/2006/main" xmlns:r="http://schemas.openxmlformats.org/officeDocument/2006/relationships" xmlns:p="http://schemas.openxmlformats.org/presentationml/2006/main">
  <p:tag name="TIMING" val="|3.2|13.7|5.9"/>
</p:tagLst>
</file>

<file path=ppt/theme/theme1.xml><?xml version="1.0" encoding="utf-8"?>
<a:theme xmlns:a="http://schemas.openxmlformats.org/drawingml/2006/main" name="RAN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RANPowerPointTemplate</Template>
  <TotalTime>191</TotalTime>
  <Words>804</Words>
  <Application>Microsoft Office PowerPoint</Application>
  <PresentationFormat>Custom</PresentationFormat>
  <Paragraphs>116</Paragraphs>
  <Slides>16</Slides>
  <Notes>0</Notes>
  <HiddenSlides>0</HiddenSlides>
  <MMClips>16</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RANPowerPointTemplate</vt:lpstr>
      <vt:lpstr> Advocacy Toolkit #3: Planning A Meeting With Your Legislator </vt:lpstr>
      <vt:lpstr>Make an IMPACT</vt:lpstr>
      <vt:lpstr>Identify Who To Meet With</vt:lpstr>
      <vt:lpstr>PowerPoint Presentation</vt:lpstr>
      <vt:lpstr>Make An Appointment</vt:lpstr>
      <vt:lpstr>PowerPoint Presentation</vt:lpstr>
      <vt:lpstr>Prepare And Practice</vt:lpstr>
      <vt:lpstr>Arrive On Time</vt:lpstr>
      <vt:lpstr>PowerPoint Presentation</vt:lpstr>
      <vt:lpstr>Come Dressed Appropriately </vt:lpstr>
      <vt:lpstr>Talk, But Also Listen</vt:lpstr>
      <vt:lpstr>PowerPoint Presentation</vt:lpstr>
      <vt:lpstr>After Your Meeting</vt:lpstr>
      <vt:lpstr>PowerPoint Presentation</vt:lpstr>
      <vt:lpstr>Final Thoughts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Boyd</dc:creator>
  <cp:lastModifiedBy>Kristen Angell</cp:lastModifiedBy>
  <cp:revision>21</cp:revision>
  <dcterms:created xsi:type="dcterms:W3CDTF">2016-08-05T14:43:18Z</dcterms:created>
  <dcterms:modified xsi:type="dcterms:W3CDTF">2016-09-24T02:35:11Z</dcterms:modified>
</cp:coreProperties>
</file>